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5143500" cx="9144000"/>
  <p:notesSz cx="5143500" cy="9144000"/>
  <p:embeddedFontLst>
    <p:embeddedFont>
      <p:font typeface="Inter"/>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2" roundtripDataSignature="AMtx7mjnN7/2wdYkofXmYc6KhhkwvOMpr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Inter-italic.fntdata"/><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font" Target="fonts/Inter-bol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Inter-bold.fntdata"/><Relationship Id="rId6" Type="http://schemas.openxmlformats.org/officeDocument/2006/relationships/slide" Target="slides/slide2.xml"/><Relationship Id="rId18" Type="http://schemas.openxmlformats.org/officeDocument/2006/relationships/font" Target="fonts/Inter-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0" name="Google Shape;320;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1" name="Google Shape;321;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1" name="Google Shape;351;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2" name="Google Shape;352;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2" name="Google Shape;392;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3" name="Google Shape;393;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5" name="Google Shape;425;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6" name="Google Shape;426;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 name="Shape 25"/>
        <p:cNvGrpSpPr/>
        <p:nvPr/>
      </p:nvGrpSpPr>
      <p:grpSpPr>
        <a:xfrm>
          <a:off x="0" y="0"/>
          <a:ext cx="0" cy="0"/>
          <a:chOff x="0" y="0"/>
          <a:chExt cx="0" cy="0"/>
        </a:xfrm>
      </p:grpSpPr>
      <p:sp>
        <p:nvSpPr>
          <p:cNvPr id="26" name="Google Shape;2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 name="Google Shape;27;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 name="Google Shape;28;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 name="Google Shape;5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 name="Google Shape;5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6" name="Google Shape;116;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3" name="Google Shape;143;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5" name="Google Shape;175;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4" name="Google Shape;214;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5" name="Google Shape;215;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9" name="Google Shape;279;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6.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 name="Shape 15"/>
        <p:cNvGrpSpPr/>
        <p:nvPr/>
      </p:nvGrpSpPr>
      <p:grpSpPr>
        <a:xfrm>
          <a:off x="0" y="0"/>
          <a:ext cx="0" cy="0"/>
          <a:chOff x="0" y="0"/>
          <a:chExt cx="0" cy="0"/>
        </a:xfrm>
      </p:grpSpPr>
      <p:pic>
        <p:nvPicPr>
          <p:cNvPr descr="preencoded.png" id="16" name="Google Shape;16;p1"/>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7" name="Google Shape;17;p1"/>
          <p:cNvSpPr/>
          <p:nvPr/>
        </p:nvSpPr>
        <p:spPr>
          <a:xfrm>
            <a:off x="1357313" y="47885"/>
            <a:ext cx="6429300" cy="5047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1"/>
          <p:cNvSpPr/>
          <p:nvPr/>
        </p:nvSpPr>
        <p:spPr>
          <a:xfrm>
            <a:off x="1928823" y="619325"/>
            <a:ext cx="1296900" cy="235800"/>
          </a:xfrm>
          <a:prstGeom prst="roundRect">
            <a:avLst>
              <a:gd fmla="val 16667" name="adj"/>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1"/>
          <p:cNvSpPr/>
          <p:nvPr/>
        </p:nvSpPr>
        <p:spPr>
          <a:xfrm>
            <a:off x="1928823" y="619375"/>
            <a:ext cx="1342200" cy="235800"/>
          </a:xfrm>
          <a:prstGeom prst="rect">
            <a:avLst/>
          </a:prstGeom>
          <a:noFill/>
          <a:ln>
            <a:noFill/>
          </a:ln>
        </p:spPr>
        <p:txBody>
          <a:bodyPr anchorCtr="0" anchor="t" bIns="68050" lIns="136000" spcFirstLastPara="1" rIns="136000" wrap="square" tIns="68050">
            <a:spAutoFit/>
          </a:bodyPr>
          <a:lstStyle/>
          <a:p>
            <a:pPr indent="0" lvl="0" marL="0" marR="0" rtl="0" algn="l">
              <a:lnSpc>
                <a:spcPct val="131771"/>
              </a:lnSpc>
              <a:spcBef>
                <a:spcPts val="0"/>
              </a:spcBef>
              <a:spcAft>
                <a:spcPts val="0"/>
              </a:spcAft>
              <a:buClr>
                <a:srgbClr val="FFFFFF"/>
              </a:buClr>
              <a:buSzPts val="683"/>
              <a:buFont typeface="Inter"/>
              <a:buNone/>
            </a:pPr>
            <a:r>
              <a:rPr b="1" i="0" lang="en-US" sz="683" u="none" cap="none" strike="noStrike">
                <a:solidFill>
                  <a:srgbClr val="FFFFFF"/>
                </a:solidFill>
                <a:latin typeface="Inter"/>
                <a:ea typeface="Inter"/>
                <a:cs typeface="Inter"/>
                <a:sym typeface="Inter"/>
              </a:rPr>
              <a:t>DOSSIER CONFIDENTIEL</a:t>
            </a:r>
            <a:endParaRPr b="0" i="0" sz="683" u="none" cap="none" strike="noStrike">
              <a:solidFill>
                <a:schemeClr val="dk1"/>
              </a:solidFill>
              <a:latin typeface="Calibri"/>
              <a:ea typeface="Calibri"/>
              <a:cs typeface="Calibri"/>
              <a:sym typeface="Calibri"/>
            </a:endParaRPr>
          </a:p>
        </p:txBody>
      </p:sp>
      <p:sp>
        <p:nvSpPr>
          <p:cNvPr id="20" name="Google Shape;20;p1"/>
          <p:cNvSpPr/>
          <p:nvPr/>
        </p:nvSpPr>
        <p:spPr>
          <a:xfrm>
            <a:off x="1928813" y="1069442"/>
            <a:ext cx="5286375" cy="1508727"/>
          </a:xfrm>
          <a:prstGeom prst="rect">
            <a:avLst/>
          </a:prstGeom>
          <a:noFill/>
          <a:ln>
            <a:noFill/>
          </a:ln>
        </p:spPr>
        <p:txBody>
          <a:bodyPr anchorCtr="0" anchor="t" bIns="0" lIns="0" spcFirstLastPara="1" rIns="0" wrap="square" tIns="0">
            <a:spAutoFit/>
          </a:bodyPr>
          <a:lstStyle/>
          <a:p>
            <a:pPr indent="0" lvl="0" marL="0" marR="0" rtl="0" algn="l">
              <a:lnSpc>
                <a:spcPct val="121469"/>
              </a:lnSpc>
              <a:spcBef>
                <a:spcPts val="0"/>
              </a:spcBef>
              <a:spcAft>
                <a:spcPts val="0"/>
              </a:spcAft>
              <a:buClr>
                <a:srgbClr val="0A192F"/>
              </a:buClr>
              <a:buSzPts val="3293"/>
              <a:buFont typeface="Inter"/>
              <a:buNone/>
            </a:pPr>
            <a:r>
              <a:rPr b="1" i="0" lang="en-US" sz="2894" u="none" cap="none" strike="noStrike">
                <a:solidFill>
                  <a:srgbClr val="0A192F"/>
                </a:solidFill>
                <a:latin typeface="Inter"/>
                <a:ea typeface="Inter"/>
                <a:cs typeface="Inter"/>
                <a:sym typeface="Inter"/>
              </a:rPr>
              <a:t>Opportunité d'Investissement Immobilier</a:t>
            </a:r>
            <a:endParaRPr b="0" i="0" sz="2894" u="none" cap="none" strike="noStrike">
              <a:solidFill>
                <a:schemeClr val="dk1"/>
              </a:solidFill>
              <a:latin typeface="Calibri"/>
              <a:ea typeface="Calibri"/>
              <a:cs typeface="Calibri"/>
              <a:sym typeface="Calibri"/>
            </a:endParaRPr>
          </a:p>
        </p:txBody>
      </p:sp>
      <p:sp>
        <p:nvSpPr>
          <p:cNvPr id="21" name="Google Shape;21;p1"/>
          <p:cNvSpPr/>
          <p:nvPr/>
        </p:nvSpPr>
        <p:spPr>
          <a:xfrm>
            <a:off x="1928813" y="2214243"/>
            <a:ext cx="5286300" cy="617100"/>
          </a:xfrm>
          <a:prstGeom prst="rect">
            <a:avLst/>
          </a:prstGeom>
          <a:noFill/>
          <a:ln>
            <a:noFill/>
          </a:ln>
        </p:spPr>
        <p:txBody>
          <a:bodyPr anchorCtr="0" anchor="t" bIns="0" lIns="0" spcFirstLastPara="1" rIns="0" wrap="square" tIns="0">
            <a:spAutoFit/>
          </a:bodyPr>
          <a:lstStyle/>
          <a:p>
            <a:pPr indent="0" lvl="0" marL="0" marR="0" rtl="0" algn="l">
              <a:lnSpc>
                <a:spcPct val="132743"/>
              </a:lnSpc>
              <a:spcBef>
                <a:spcPts val="0"/>
              </a:spcBef>
              <a:spcAft>
                <a:spcPts val="0"/>
              </a:spcAft>
              <a:buClr>
                <a:srgbClr val="F26B3A"/>
              </a:buClr>
              <a:buSzPts val="1808"/>
              <a:buFont typeface="Inter"/>
              <a:buNone/>
            </a:pPr>
            <a:r>
              <a:rPr b="1" i="0" lang="en-US" sz="1808" u="none" cap="none" strike="noStrike">
                <a:solidFill>
                  <a:srgbClr val="F26B3A"/>
                </a:solidFill>
                <a:latin typeface="Inter"/>
                <a:ea typeface="Inter"/>
                <a:cs typeface="Inter"/>
                <a:sym typeface="Inter"/>
              </a:rPr>
              <a:t>Opération d'Acquisition, Valorisation et Revente</a:t>
            </a:r>
            <a:endParaRPr b="0" i="0" sz="1808" u="none" cap="none" strike="noStrike">
              <a:solidFill>
                <a:schemeClr val="dk1"/>
              </a:solidFill>
              <a:latin typeface="Calibri"/>
              <a:ea typeface="Calibri"/>
              <a:cs typeface="Calibri"/>
              <a:sym typeface="Calibri"/>
            </a:endParaRPr>
          </a:p>
        </p:txBody>
      </p:sp>
      <p:sp>
        <p:nvSpPr>
          <p:cNvPr id="22" name="Google Shape;22;p1"/>
          <p:cNvSpPr/>
          <p:nvPr/>
        </p:nvSpPr>
        <p:spPr>
          <a:xfrm>
            <a:off x="1928813" y="3060065"/>
            <a:ext cx="5286300" cy="200100"/>
          </a:xfrm>
          <a:prstGeom prst="rect">
            <a:avLst/>
          </a:prstGeom>
          <a:noFill/>
          <a:ln>
            <a:noFill/>
          </a:ln>
        </p:spPr>
        <p:txBody>
          <a:bodyPr anchorCtr="0" anchor="t" bIns="0" lIns="0" spcFirstLastPara="1" rIns="0" wrap="square" tIns="0">
            <a:spAutoFit/>
          </a:bodyPr>
          <a:lstStyle/>
          <a:p>
            <a:pPr indent="-291275" lvl="0" marL="457200" marR="0" rtl="0" algn="l">
              <a:lnSpc>
                <a:spcPct val="141843"/>
              </a:lnSpc>
              <a:spcBef>
                <a:spcPts val="0"/>
              </a:spcBef>
              <a:spcAft>
                <a:spcPts val="0"/>
              </a:spcAft>
              <a:buClr>
                <a:srgbClr val="333F48"/>
              </a:buClr>
              <a:buSzPts val="987"/>
              <a:buFont typeface="Inter"/>
              <a:buChar char="●"/>
            </a:pPr>
            <a:r>
              <a:rPr b="1" i="0" lang="en-US" sz="987" u="none" cap="none" strike="noStrike">
                <a:solidFill>
                  <a:srgbClr val="333F48"/>
                </a:solidFill>
                <a:latin typeface="Inter"/>
                <a:ea typeface="Inter"/>
                <a:cs typeface="Inter"/>
                <a:sym typeface="Inter"/>
              </a:rPr>
              <a:t>Synthèse d'investissement destinée aux institutions financières</a:t>
            </a:r>
            <a:endParaRPr b="0" i="0" sz="987" u="none" cap="none" strike="noStrike">
              <a:solidFill>
                <a:schemeClr val="dk1"/>
              </a:solidFill>
              <a:latin typeface="Calibri"/>
              <a:ea typeface="Calibri"/>
              <a:cs typeface="Calibri"/>
              <a:sym typeface="Calibri"/>
            </a:endParaRPr>
          </a:p>
        </p:txBody>
      </p:sp>
      <p:sp>
        <p:nvSpPr>
          <p:cNvPr id="23" name="Google Shape;23;p1"/>
          <p:cNvSpPr/>
          <p:nvPr/>
        </p:nvSpPr>
        <p:spPr>
          <a:xfrm>
            <a:off x="1928813" y="3374390"/>
            <a:ext cx="5286300" cy="200100"/>
          </a:xfrm>
          <a:prstGeom prst="rect">
            <a:avLst/>
          </a:prstGeom>
          <a:noFill/>
          <a:ln>
            <a:noFill/>
          </a:ln>
        </p:spPr>
        <p:txBody>
          <a:bodyPr anchorCtr="0" anchor="t" bIns="0" lIns="0" spcFirstLastPara="1" rIns="0" wrap="square" tIns="0">
            <a:spAutoFit/>
          </a:bodyPr>
          <a:lstStyle/>
          <a:p>
            <a:pPr indent="-291275" lvl="0" marL="457200" marR="0" rtl="0" algn="l">
              <a:lnSpc>
                <a:spcPct val="141843"/>
              </a:lnSpc>
              <a:spcBef>
                <a:spcPts val="0"/>
              </a:spcBef>
              <a:spcAft>
                <a:spcPts val="0"/>
              </a:spcAft>
              <a:buClr>
                <a:srgbClr val="333F48"/>
              </a:buClr>
              <a:buSzPts val="987"/>
              <a:buFont typeface="Inter"/>
              <a:buChar char="●"/>
            </a:pPr>
            <a:r>
              <a:rPr b="1" i="0" lang="en-US" sz="987" u="none" cap="none" strike="noStrike">
                <a:solidFill>
                  <a:srgbClr val="333F48"/>
                </a:solidFill>
                <a:latin typeface="Inter"/>
                <a:ea typeface="Inter"/>
                <a:cs typeface="Inter"/>
                <a:sym typeface="Inter"/>
              </a:rPr>
              <a:t>Présentation neutre et factuelle</a:t>
            </a:r>
            <a:endParaRPr b="0" i="0" sz="987" u="none" cap="none" strike="noStrike">
              <a:solidFill>
                <a:schemeClr val="dk1"/>
              </a:solidFill>
              <a:latin typeface="Calibri"/>
              <a:ea typeface="Calibri"/>
              <a:cs typeface="Calibri"/>
              <a:sym typeface="Calibri"/>
            </a:endParaRPr>
          </a:p>
        </p:txBody>
      </p:sp>
      <p:sp>
        <p:nvSpPr>
          <p:cNvPr id="24" name="Google Shape;24;p1"/>
          <p:cNvSpPr/>
          <p:nvPr/>
        </p:nvSpPr>
        <p:spPr>
          <a:xfrm>
            <a:off x="1928813" y="3688715"/>
            <a:ext cx="5286300" cy="200100"/>
          </a:xfrm>
          <a:prstGeom prst="rect">
            <a:avLst/>
          </a:prstGeom>
          <a:noFill/>
          <a:ln>
            <a:noFill/>
          </a:ln>
        </p:spPr>
        <p:txBody>
          <a:bodyPr anchorCtr="0" anchor="t" bIns="0" lIns="0" spcFirstLastPara="1" rIns="0" wrap="square" tIns="0">
            <a:spAutoFit/>
          </a:bodyPr>
          <a:lstStyle/>
          <a:p>
            <a:pPr indent="-291275" lvl="0" marL="457200" marR="0" rtl="0" algn="l">
              <a:lnSpc>
                <a:spcPct val="141843"/>
              </a:lnSpc>
              <a:spcBef>
                <a:spcPts val="0"/>
              </a:spcBef>
              <a:spcAft>
                <a:spcPts val="0"/>
              </a:spcAft>
              <a:buClr>
                <a:srgbClr val="333F48"/>
              </a:buClr>
              <a:buSzPts val="987"/>
              <a:buFont typeface="Inter"/>
              <a:buChar char="●"/>
            </a:pPr>
            <a:r>
              <a:rPr b="1" i="0" lang="en-US" sz="987" u="none" cap="none" strike="noStrike">
                <a:solidFill>
                  <a:srgbClr val="333F48"/>
                </a:solidFill>
                <a:latin typeface="Inter"/>
                <a:ea typeface="Inter"/>
                <a:cs typeface="Inter"/>
                <a:sym typeface="Inter"/>
              </a:rPr>
              <a:t>Données financières consolidées</a:t>
            </a:r>
            <a:endParaRPr b="0" i="0" sz="987"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pic>
        <p:nvPicPr>
          <p:cNvPr descr="preencoded.png" id="323" name="Google Shape;323;p10"/>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324" name="Google Shape;324;p10"/>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Positionnement Compétitif</a:t>
            </a:r>
            <a:endParaRPr b="0" i="0" sz="2436" u="none" cap="none" strike="noStrike">
              <a:solidFill>
                <a:schemeClr val="dk1"/>
              </a:solidFill>
              <a:latin typeface="Calibri"/>
              <a:ea typeface="Calibri"/>
              <a:cs typeface="Calibri"/>
              <a:sym typeface="Calibri"/>
            </a:endParaRPr>
          </a:p>
        </p:txBody>
      </p:sp>
      <p:sp>
        <p:nvSpPr>
          <p:cNvPr id="325" name="Google Shape;325;p10"/>
          <p:cNvSpPr/>
          <p:nvPr/>
        </p:nvSpPr>
        <p:spPr>
          <a:xfrm>
            <a:off x="571500" y="985838"/>
            <a:ext cx="7143750" cy="428625"/>
          </a:xfrm>
          <a:prstGeom prst="rect">
            <a:avLst/>
          </a:prstGeom>
          <a:noFill/>
          <a:ln>
            <a:noFill/>
          </a:ln>
        </p:spPr>
        <p:txBody>
          <a:bodyPr anchorCtr="0" anchor="t" bIns="0" lIns="170050" spcFirstLastPara="1" rIns="0" wrap="square" tIns="0">
            <a:spAutoFit/>
          </a:bodyPr>
          <a:lstStyle/>
          <a:p>
            <a:pPr indent="0" lvl="0" marL="0" marR="0" rtl="0" algn="l">
              <a:lnSpc>
                <a:spcPct val="161904"/>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L'opération se positionne favorablement par rapport aux standards du marché immobilier logistique, offrant un profil rendement/risque attractif pour les investisseurs institutionnels.</a:t>
            </a:r>
            <a:endParaRPr b="0" i="0" sz="1050" u="none" cap="none" strike="noStrike">
              <a:solidFill>
                <a:schemeClr val="dk1"/>
              </a:solidFill>
              <a:latin typeface="Calibri"/>
              <a:ea typeface="Calibri"/>
              <a:cs typeface="Calibri"/>
              <a:sym typeface="Calibri"/>
            </a:endParaRPr>
          </a:p>
        </p:txBody>
      </p:sp>
      <p:sp>
        <p:nvSpPr>
          <p:cNvPr id="326" name="Google Shape;326;p10"/>
          <p:cNvSpPr/>
          <p:nvPr/>
        </p:nvSpPr>
        <p:spPr>
          <a:xfrm>
            <a:off x="571500" y="1771650"/>
            <a:ext cx="1871663" cy="1553766"/>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10"/>
          <p:cNvSpPr/>
          <p:nvPr/>
        </p:nvSpPr>
        <p:spPr>
          <a:xfrm>
            <a:off x="571500" y="1771650"/>
            <a:ext cx="1871663" cy="4286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10"/>
          <p:cNvSpPr/>
          <p:nvPr/>
        </p:nvSpPr>
        <p:spPr>
          <a:xfrm>
            <a:off x="742950" y="1985963"/>
            <a:ext cx="1528763" cy="314325"/>
          </a:xfrm>
          <a:prstGeom prst="rect">
            <a:avLst/>
          </a:prstGeom>
          <a:noFill/>
          <a:ln>
            <a:noFill/>
          </a:ln>
        </p:spPr>
        <p:txBody>
          <a:bodyPr anchorCtr="0" anchor="t" bIns="0" lIns="0" spcFirstLastPara="1" rIns="0" wrap="square" tIns="0">
            <a:spAutoFit/>
          </a:bodyPr>
          <a:lstStyle/>
          <a:p>
            <a:pPr indent="0" lvl="0" marL="0" marR="0" rtl="0" algn="l">
              <a:lnSpc>
                <a:spcPct val="124007"/>
              </a:lnSpc>
              <a:spcBef>
                <a:spcPts val="0"/>
              </a:spcBef>
              <a:spcAft>
                <a:spcPts val="0"/>
              </a:spcAft>
              <a:buClr>
                <a:srgbClr val="F26B3A"/>
              </a:buClr>
              <a:buSzPts val="2016"/>
              <a:buFont typeface="Inter"/>
              <a:buNone/>
            </a:pPr>
            <a:r>
              <a:rPr b="1" i="0" lang="en-US" sz="2016" u="none" cap="none" strike="noStrike">
                <a:solidFill>
                  <a:srgbClr val="F26B3A"/>
                </a:solidFill>
                <a:latin typeface="Inter"/>
                <a:ea typeface="Inter"/>
                <a:cs typeface="Inter"/>
                <a:sym typeface="Inter"/>
              </a:rPr>
              <a:t>309 €</a:t>
            </a:r>
            <a:endParaRPr b="0" i="0" sz="2016" u="none" cap="none" strike="noStrike">
              <a:solidFill>
                <a:schemeClr val="dk1"/>
              </a:solidFill>
              <a:latin typeface="Calibri"/>
              <a:ea typeface="Calibri"/>
              <a:cs typeface="Calibri"/>
              <a:sym typeface="Calibri"/>
            </a:endParaRPr>
          </a:p>
        </p:txBody>
      </p:sp>
      <p:sp>
        <p:nvSpPr>
          <p:cNvPr id="329" name="Google Shape;329;p10"/>
          <p:cNvSpPr/>
          <p:nvPr/>
        </p:nvSpPr>
        <p:spPr>
          <a:xfrm>
            <a:off x="742950" y="2386013"/>
            <a:ext cx="1528763" cy="137517"/>
          </a:xfrm>
          <a:prstGeom prst="rect">
            <a:avLst/>
          </a:prstGeom>
          <a:noFill/>
          <a:ln>
            <a:noFill/>
          </a:ln>
        </p:spPr>
        <p:txBody>
          <a:bodyPr anchorCtr="0" anchor="t" bIns="0" lIns="0" spcFirstLastPara="1" rIns="0" wrap="square" tIns="0">
            <a:spAutoFit/>
          </a:bodyPr>
          <a:lstStyle/>
          <a:p>
            <a:pPr indent="0" lvl="0" marL="0" marR="0" rtl="0" algn="l">
              <a:lnSpc>
                <a:spcPct val="140306"/>
              </a:lnSpc>
              <a:spcBef>
                <a:spcPts val="0"/>
              </a:spcBef>
              <a:spcAft>
                <a:spcPts val="0"/>
              </a:spcAft>
              <a:buClr>
                <a:srgbClr val="0A192F"/>
              </a:buClr>
              <a:buSzPts val="784"/>
              <a:buFont typeface="Inter"/>
              <a:buNone/>
            </a:pPr>
            <a:r>
              <a:rPr b="1" i="0" lang="en-US" sz="784" u="none" cap="none" strike="noStrike">
                <a:solidFill>
                  <a:srgbClr val="0A192F"/>
                </a:solidFill>
                <a:latin typeface="Inter"/>
                <a:ea typeface="Inter"/>
                <a:cs typeface="Inter"/>
                <a:sym typeface="Inter"/>
              </a:rPr>
              <a:t>PRIX D'ACQUISITION / M²</a:t>
            </a:r>
            <a:endParaRPr b="0" i="0" sz="784" u="none" cap="none" strike="noStrike">
              <a:solidFill>
                <a:schemeClr val="dk1"/>
              </a:solidFill>
              <a:latin typeface="Calibri"/>
              <a:ea typeface="Calibri"/>
              <a:cs typeface="Calibri"/>
              <a:sym typeface="Calibri"/>
            </a:endParaRPr>
          </a:p>
        </p:txBody>
      </p:sp>
      <p:sp>
        <p:nvSpPr>
          <p:cNvPr id="330" name="Google Shape;330;p10"/>
          <p:cNvSpPr/>
          <p:nvPr/>
        </p:nvSpPr>
        <p:spPr>
          <a:xfrm>
            <a:off x="742950" y="2609255"/>
            <a:ext cx="1528763" cy="321469"/>
          </a:xfrm>
          <a:prstGeom prst="rect">
            <a:avLst/>
          </a:prstGeom>
          <a:noFill/>
          <a:ln>
            <a:noFill/>
          </a:ln>
        </p:spPr>
        <p:txBody>
          <a:bodyPr anchorCtr="0" anchor="t" bIns="0" lIns="0" spcFirstLastPara="1" rIns="0" wrap="square" tIns="0">
            <a:spAutoFit/>
          </a:bodyPr>
          <a:lstStyle/>
          <a:p>
            <a:pPr indent="0" lvl="0" marL="0" marR="0" rtl="0" algn="l">
              <a:lnSpc>
                <a:spcPct val="166666"/>
              </a:lnSpc>
              <a:spcBef>
                <a:spcPts val="0"/>
              </a:spcBef>
              <a:spcAft>
                <a:spcPts val="0"/>
              </a:spcAft>
              <a:buClr>
                <a:srgbClr val="333F48"/>
              </a:buClr>
              <a:buSzPts val="780"/>
              <a:buFont typeface="Inter"/>
              <a:buNone/>
            </a:pPr>
            <a:r>
              <a:rPr b="0" i="0" lang="en-US" sz="780" u="none" cap="none" strike="noStrike">
                <a:solidFill>
                  <a:srgbClr val="333F48"/>
                </a:solidFill>
                <a:latin typeface="Inter"/>
                <a:ea typeface="Inter"/>
                <a:cs typeface="Inter"/>
                <a:sym typeface="Inter"/>
              </a:rPr>
              <a:t>Compétitif pour une zone logistique premium</a:t>
            </a:r>
            <a:endParaRPr b="0" i="0" sz="780" u="none" cap="none" strike="noStrike">
              <a:solidFill>
                <a:schemeClr val="dk1"/>
              </a:solidFill>
              <a:latin typeface="Calibri"/>
              <a:ea typeface="Calibri"/>
              <a:cs typeface="Calibri"/>
              <a:sym typeface="Calibri"/>
            </a:endParaRPr>
          </a:p>
        </p:txBody>
      </p:sp>
      <p:sp>
        <p:nvSpPr>
          <p:cNvPr id="331" name="Google Shape;331;p10"/>
          <p:cNvSpPr/>
          <p:nvPr/>
        </p:nvSpPr>
        <p:spPr>
          <a:xfrm>
            <a:off x="2614613" y="1771650"/>
            <a:ext cx="1871663" cy="1553766"/>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0"/>
          <p:cNvSpPr/>
          <p:nvPr/>
        </p:nvSpPr>
        <p:spPr>
          <a:xfrm>
            <a:off x="2614613" y="1771650"/>
            <a:ext cx="1871663" cy="4286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10"/>
          <p:cNvSpPr/>
          <p:nvPr/>
        </p:nvSpPr>
        <p:spPr>
          <a:xfrm>
            <a:off x="2786063" y="1985963"/>
            <a:ext cx="1528763" cy="314325"/>
          </a:xfrm>
          <a:prstGeom prst="rect">
            <a:avLst/>
          </a:prstGeom>
          <a:noFill/>
          <a:ln>
            <a:noFill/>
          </a:ln>
        </p:spPr>
        <p:txBody>
          <a:bodyPr anchorCtr="0" anchor="t" bIns="0" lIns="0" spcFirstLastPara="1" rIns="0" wrap="square" tIns="0">
            <a:spAutoFit/>
          </a:bodyPr>
          <a:lstStyle/>
          <a:p>
            <a:pPr indent="0" lvl="0" marL="0" marR="0" rtl="0" algn="l">
              <a:lnSpc>
                <a:spcPct val="124007"/>
              </a:lnSpc>
              <a:spcBef>
                <a:spcPts val="0"/>
              </a:spcBef>
              <a:spcAft>
                <a:spcPts val="0"/>
              </a:spcAft>
              <a:buClr>
                <a:srgbClr val="F26B3A"/>
              </a:buClr>
              <a:buSzPts val="2016"/>
              <a:buFont typeface="Inter"/>
              <a:buNone/>
            </a:pPr>
            <a:r>
              <a:rPr b="1" i="0" lang="en-US" sz="2016" u="none" cap="none" strike="noStrike">
                <a:solidFill>
                  <a:srgbClr val="F26B3A"/>
                </a:solidFill>
                <a:latin typeface="Inter"/>
                <a:ea typeface="Inter"/>
                <a:cs typeface="Inter"/>
                <a:sym typeface="Inter"/>
              </a:rPr>
              <a:t>20-60%</a:t>
            </a:r>
            <a:endParaRPr b="0" i="0" sz="2016" u="none" cap="none" strike="noStrike">
              <a:solidFill>
                <a:schemeClr val="dk1"/>
              </a:solidFill>
              <a:latin typeface="Calibri"/>
              <a:ea typeface="Calibri"/>
              <a:cs typeface="Calibri"/>
              <a:sym typeface="Calibri"/>
            </a:endParaRPr>
          </a:p>
        </p:txBody>
      </p:sp>
      <p:sp>
        <p:nvSpPr>
          <p:cNvPr id="334" name="Google Shape;334;p10"/>
          <p:cNvSpPr/>
          <p:nvPr/>
        </p:nvSpPr>
        <p:spPr>
          <a:xfrm>
            <a:off x="2786063" y="2386013"/>
            <a:ext cx="1528763" cy="275034"/>
          </a:xfrm>
          <a:prstGeom prst="rect">
            <a:avLst/>
          </a:prstGeom>
          <a:noFill/>
          <a:ln>
            <a:noFill/>
          </a:ln>
        </p:spPr>
        <p:txBody>
          <a:bodyPr anchorCtr="0" anchor="t" bIns="0" lIns="0" spcFirstLastPara="1" rIns="0" wrap="square" tIns="0">
            <a:spAutoFit/>
          </a:bodyPr>
          <a:lstStyle/>
          <a:p>
            <a:pPr indent="0" lvl="0" marL="0" marR="0" rtl="0" algn="l">
              <a:lnSpc>
                <a:spcPct val="140306"/>
              </a:lnSpc>
              <a:spcBef>
                <a:spcPts val="0"/>
              </a:spcBef>
              <a:spcAft>
                <a:spcPts val="0"/>
              </a:spcAft>
              <a:buClr>
                <a:srgbClr val="0A192F"/>
              </a:buClr>
              <a:buSzPts val="784"/>
              <a:buFont typeface="Inter"/>
              <a:buNone/>
            </a:pPr>
            <a:r>
              <a:rPr b="1" i="0" lang="en-US" sz="784" u="none" cap="none" strike="noStrike">
                <a:solidFill>
                  <a:srgbClr val="0A192F"/>
                </a:solidFill>
                <a:latin typeface="Inter"/>
                <a:ea typeface="Inter"/>
                <a:cs typeface="Inter"/>
                <a:sym typeface="Inter"/>
              </a:rPr>
              <a:t>POTENTIEL DE VALORISATION</a:t>
            </a:r>
            <a:endParaRPr b="0" i="0" sz="784" u="none" cap="none" strike="noStrike">
              <a:solidFill>
                <a:schemeClr val="dk1"/>
              </a:solidFill>
              <a:latin typeface="Calibri"/>
              <a:ea typeface="Calibri"/>
              <a:cs typeface="Calibri"/>
              <a:sym typeface="Calibri"/>
            </a:endParaRPr>
          </a:p>
        </p:txBody>
      </p:sp>
      <p:sp>
        <p:nvSpPr>
          <p:cNvPr id="335" name="Google Shape;335;p10"/>
          <p:cNvSpPr/>
          <p:nvPr/>
        </p:nvSpPr>
        <p:spPr>
          <a:xfrm>
            <a:off x="2786063" y="2746772"/>
            <a:ext cx="1528763" cy="321469"/>
          </a:xfrm>
          <a:prstGeom prst="rect">
            <a:avLst/>
          </a:prstGeom>
          <a:noFill/>
          <a:ln>
            <a:noFill/>
          </a:ln>
        </p:spPr>
        <p:txBody>
          <a:bodyPr anchorCtr="0" anchor="t" bIns="0" lIns="0" spcFirstLastPara="1" rIns="0" wrap="square" tIns="0">
            <a:spAutoFit/>
          </a:bodyPr>
          <a:lstStyle/>
          <a:p>
            <a:pPr indent="0" lvl="0" marL="0" marR="0" rtl="0" algn="l">
              <a:lnSpc>
                <a:spcPct val="166666"/>
              </a:lnSpc>
              <a:spcBef>
                <a:spcPts val="0"/>
              </a:spcBef>
              <a:spcAft>
                <a:spcPts val="0"/>
              </a:spcAft>
              <a:buClr>
                <a:srgbClr val="333F48"/>
              </a:buClr>
              <a:buSzPts val="780"/>
              <a:buFont typeface="Inter"/>
              <a:buNone/>
            </a:pPr>
            <a:r>
              <a:rPr b="0" i="0" lang="en-US" sz="780" u="none" cap="none" strike="noStrike">
                <a:solidFill>
                  <a:srgbClr val="333F48"/>
                </a:solidFill>
                <a:latin typeface="Inter"/>
                <a:ea typeface="Inter"/>
                <a:cs typeface="Inter"/>
                <a:sym typeface="Inter"/>
              </a:rPr>
              <a:t>Marge nette projetée sur l'opération</a:t>
            </a:r>
            <a:endParaRPr b="0" i="0" sz="780" u="none" cap="none" strike="noStrike">
              <a:solidFill>
                <a:schemeClr val="dk1"/>
              </a:solidFill>
              <a:latin typeface="Calibri"/>
              <a:ea typeface="Calibri"/>
              <a:cs typeface="Calibri"/>
              <a:sym typeface="Calibri"/>
            </a:endParaRPr>
          </a:p>
        </p:txBody>
      </p:sp>
      <p:sp>
        <p:nvSpPr>
          <p:cNvPr id="336" name="Google Shape;336;p10"/>
          <p:cNvSpPr/>
          <p:nvPr/>
        </p:nvSpPr>
        <p:spPr>
          <a:xfrm>
            <a:off x="4657725" y="1771650"/>
            <a:ext cx="1871663" cy="1510903"/>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10"/>
          <p:cNvSpPr/>
          <p:nvPr/>
        </p:nvSpPr>
        <p:spPr>
          <a:xfrm>
            <a:off x="4657725" y="1771650"/>
            <a:ext cx="1871663" cy="4286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10"/>
          <p:cNvSpPr/>
          <p:nvPr/>
        </p:nvSpPr>
        <p:spPr>
          <a:xfrm>
            <a:off x="4829175" y="1985963"/>
            <a:ext cx="1528763" cy="314325"/>
          </a:xfrm>
          <a:prstGeom prst="rect">
            <a:avLst/>
          </a:prstGeom>
          <a:noFill/>
          <a:ln>
            <a:noFill/>
          </a:ln>
        </p:spPr>
        <p:txBody>
          <a:bodyPr anchorCtr="0" anchor="t" bIns="0" lIns="0" spcFirstLastPara="1" rIns="0" wrap="square" tIns="0">
            <a:spAutoFit/>
          </a:bodyPr>
          <a:lstStyle/>
          <a:p>
            <a:pPr indent="0" lvl="0" marL="0" marR="0" rtl="0" algn="l">
              <a:lnSpc>
                <a:spcPct val="124007"/>
              </a:lnSpc>
              <a:spcBef>
                <a:spcPts val="0"/>
              </a:spcBef>
              <a:spcAft>
                <a:spcPts val="0"/>
              </a:spcAft>
              <a:buClr>
                <a:srgbClr val="F26B3A"/>
              </a:buClr>
              <a:buSzPts val="2016"/>
              <a:buFont typeface="Inter"/>
              <a:buNone/>
            </a:pPr>
            <a:r>
              <a:rPr b="1" i="0" lang="en-US" sz="2016" u="none" cap="none" strike="noStrike">
                <a:solidFill>
                  <a:srgbClr val="F26B3A"/>
                </a:solidFill>
                <a:latin typeface="Inter"/>
                <a:ea typeface="Inter"/>
                <a:cs typeface="Inter"/>
                <a:sym typeface="Inter"/>
              </a:rPr>
              <a:t>12 mois</a:t>
            </a:r>
            <a:endParaRPr b="0" i="0" sz="2016" u="none" cap="none" strike="noStrike">
              <a:solidFill>
                <a:schemeClr val="dk1"/>
              </a:solidFill>
              <a:latin typeface="Calibri"/>
              <a:ea typeface="Calibri"/>
              <a:cs typeface="Calibri"/>
              <a:sym typeface="Calibri"/>
            </a:endParaRPr>
          </a:p>
        </p:txBody>
      </p:sp>
      <p:sp>
        <p:nvSpPr>
          <p:cNvPr id="339" name="Google Shape;339;p10"/>
          <p:cNvSpPr/>
          <p:nvPr/>
        </p:nvSpPr>
        <p:spPr>
          <a:xfrm>
            <a:off x="4829175" y="2386013"/>
            <a:ext cx="1528763" cy="137517"/>
          </a:xfrm>
          <a:prstGeom prst="rect">
            <a:avLst/>
          </a:prstGeom>
          <a:noFill/>
          <a:ln>
            <a:noFill/>
          </a:ln>
        </p:spPr>
        <p:txBody>
          <a:bodyPr anchorCtr="0" anchor="t" bIns="0" lIns="0" spcFirstLastPara="1" rIns="0" wrap="square" tIns="0">
            <a:spAutoFit/>
          </a:bodyPr>
          <a:lstStyle/>
          <a:p>
            <a:pPr indent="0" lvl="0" marL="0" marR="0" rtl="0" algn="l">
              <a:lnSpc>
                <a:spcPct val="140306"/>
              </a:lnSpc>
              <a:spcBef>
                <a:spcPts val="0"/>
              </a:spcBef>
              <a:spcAft>
                <a:spcPts val="0"/>
              </a:spcAft>
              <a:buClr>
                <a:srgbClr val="0A192F"/>
              </a:buClr>
              <a:buSzPts val="784"/>
              <a:buFont typeface="Inter"/>
              <a:buNone/>
            </a:pPr>
            <a:r>
              <a:rPr b="1" i="0" lang="en-US" sz="784" u="none" cap="none" strike="noStrike">
                <a:solidFill>
                  <a:srgbClr val="0A192F"/>
                </a:solidFill>
                <a:latin typeface="Inter"/>
                <a:ea typeface="Inter"/>
                <a:cs typeface="Inter"/>
                <a:sym typeface="Inter"/>
              </a:rPr>
              <a:t>DURÉE D'OPÉRATION</a:t>
            </a:r>
            <a:endParaRPr b="0" i="0" sz="784" u="none" cap="none" strike="noStrike">
              <a:solidFill>
                <a:schemeClr val="dk1"/>
              </a:solidFill>
              <a:latin typeface="Calibri"/>
              <a:ea typeface="Calibri"/>
              <a:cs typeface="Calibri"/>
              <a:sym typeface="Calibri"/>
            </a:endParaRPr>
          </a:p>
        </p:txBody>
      </p:sp>
      <p:sp>
        <p:nvSpPr>
          <p:cNvPr id="340" name="Google Shape;340;p10"/>
          <p:cNvSpPr/>
          <p:nvPr/>
        </p:nvSpPr>
        <p:spPr>
          <a:xfrm>
            <a:off x="4829175" y="2609255"/>
            <a:ext cx="1528763" cy="321469"/>
          </a:xfrm>
          <a:prstGeom prst="rect">
            <a:avLst/>
          </a:prstGeom>
          <a:noFill/>
          <a:ln>
            <a:noFill/>
          </a:ln>
        </p:spPr>
        <p:txBody>
          <a:bodyPr anchorCtr="0" anchor="t" bIns="0" lIns="0" spcFirstLastPara="1" rIns="0" wrap="square" tIns="0">
            <a:spAutoFit/>
          </a:bodyPr>
          <a:lstStyle/>
          <a:p>
            <a:pPr indent="0" lvl="0" marL="0" marR="0" rtl="0" algn="l">
              <a:lnSpc>
                <a:spcPct val="166666"/>
              </a:lnSpc>
              <a:spcBef>
                <a:spcPts val="0"/>
              </a:spcBef>
              <a:spcAft>
                <a:spcPts val="0"/>
              </a:spcAft>
              <a:buClr>
                <a:srgbClr val="333F48"/>
              </a:buClr>
              <a:buSzPts val="780"/>
              <a:buFont typeface="Inter"/>
              <a:buNone/>
            </a:pPr>
            <a:r>
              <a:rPr b="0" i="0" lang="en-US" sz="780" u="none" cap="none" strike="noStrike">
                <a:solidFill>
                  <a:srgbClr val="333F48"/>
                </a:solidFill>
                <a:latin typeface="Inter"/>
                <a:ea typeface="Inter"/>
                <a:cs typeface="Inter"/>
                <a:sym typeface="Inter"/>
              </a:rPr>
              <a:t>Cycle court limitant l'exposition au risque</a:t>
            </a:r>
            <a:endParaRPr b="0" i="0" sz="780" u="none" cap="none" strike="noStrike">
              <a:solidFill>
                <a:schemeClr val="dk1"/>
              </a:solidFill>
              <a:latin typeface="Calibri"/>
              <a:ea typeface="Calibri"/>
              <a:cs typeface="Calibri"/>
              <a:sym typeface="Calibri"/>
            </a:endParaRPr>
          </a:p>
        </p:txBody>
      </p:sp>
      <p:sp>
        <p:nvSpPr>
          <p:cNvPr id="341" name="Google Shape;341;p10"/>
          <p:cNvSpPr/>
          <p:nvPr/>
        </p:nvSpPr>
        <p:spPr>
          <a:xfrm>
            <a:off x="6700838" y="1771650"/>
            <a:ext cx="1871663" cy="1510903"/>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10"/>
          <p:cNvSpPr/>
          <p:nvPr/>
        </p:nvSpPr>
        <p:spPr>
          <a:xfrm>
            <a:off x="6700838" y="1771650"/>
            <a:ext cx="1871663" cy="4286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10"/>
          <p:cNvSpPr/>
          <p:nvPr/>
        </p:nvSpPr>
        <p:spPr>
          <a:xfrm>
            <a:off x="6872288" y="1985963"/>
            <a:ext cx="1528763" cy="314325"/>
          </a:xfrm>
          <a:prstGeom prst="rect">
            <a:avLst/>
          </a:prstGeom>
          <a:noFill/>
          <a:ln>
            <a:noFill/>
          </a:ln>
        </p:spPr>
        <p:txBody>
          <a:bodyPr anchorCtr="0" anchor="t" bIns="0" lIns="0" spcFirstLastPara="1" rIns="0" wrap="square" tIns="0">
            <a:spAutoFit/>
          </a:bodyPr>
          <a:lstStyle/>
          <a:p>
            <a:pPr indent="0" lvl="0" marL="0" marR="0" rtl="0" algn="l">
              <a:lnSpc>
                <a:spcPct val="124007"/>
              </a:lnSpc>
              <a:spcBef>
                <a:spcPts val="0"/>
              </a:spcBef>
              <a:spcAft>
                <a:spcPts val="0"/>
              </a:spcAft>
              <a:buClr>
                <a:srgbClr val="F26B3A"/>
              </a:buClr>
              <a:buSzPts val="2016"/>
              <a:buFont typeface="Inter"/>
              <a:buNone/>
            </a:pPr>
            <a:r>
              <a:rPr b="1" i="0" lang="en-US" sz="2016" u="none" cap="none" strike="noStrike">
                <a:solidFill>
                  <a:srgbClr val="F26B3A"/>
                </a:solidFill>
                <a:latin typeface="Inter"/>
                <a:ea typeface="Inter"/>
                <a:cs typeface="Inter"/>
                <a:sym typeface="Inter"/>
              </a:rPr>
              <a:t>7,5x</a:t>
            </a:r>
            <a:endParaRPr b="0" i="0" sz="2016" u="none" cap="none" strike="noStrike">
              <a:solidFill>
                <a:schemeClr val="dk1"/>
              </a:solidFill>
              <a:latin typeface="Calibri"/>
              <a:ea typeface="Calibri"/>
              <a:cs typeface="Calibri"/>
              <a:sym typeface="Calibri"/>
            </a:endParaRPr>
          </a:p>
        </p:txBody>
      </p:sp>
      <p:sp>
        <p:nvSpPr>
          <p:cNvPr id="344" name="Google Shape;344;p10"/>
          <p:cNvSpPr/>
          <p:nvPr/>
        </p:nvSpPr>
        <p:spPr>
          <a:xfrm>
            <a:off x="6872288" y="2386013"/>
            <a:ext cx="1528763" cy="137517"/>
          </a:xfrm>
          <a:prstGeom prst="rect">
            <a:avLst/>
          </a:prstGeom>
          <a:noFill/>
          <a:ln>
            <a:noFill/>
          </a:ln>
        </p:spPr>
        <p:txBody>
          <a:bodyPr anchorCtr="0" anchor="t" bIns="0" lIns="0" spcFirstLastPara="1" rIns="0" wrap="square" tIns="0">
            <a:spAutoFit/>
          </a:bodyPr>
          <a:lstStyle/>
          <a:p>
            <a:pPr indent="0" lvl="0" marL="0" marR="0" rtl="0" algn="l">
              <a:lnSpc>
                <a:spcPct val="140306"/>
              </a:lnSpc>
              <a:spcBef>
                <a:spcPts val="0"/>
              </a:spcBef>
              <a:spcAft>
                <a:spcPts val="0"/>
              </a:spcAft>
              <a:buClr>
                <a:srgbClr val="0A192F"/>
              </a:buClr>
              <a:buSzPts val="784"/>
              <a:buFont typeface="Inter"/>
              <a:buNone/>
            </a:pPr>
            <a:r>
              <a:rPr b="1" i="0" lang="en-US" sz="784" u="none" cap="none" strike="noStrike">
                <a:solidFill>
                  <a:srgbClr val="0A192F"/>
                </a:solidFill>
                <a:latin typeface="Inter"/>
                <a:ea typeface="Inter"/>
                <a:cs typeface="Inter"/>
                <a:sym typeface="Inter"/>
              </a:rPr>
              <a:t>LEVIER FINANCIER</a:t>
            </a:r>
            <a:endParaRPr b="0" i="0" sz="784" u="none" cap="none" strike="noStrike">
              <a:solidFill>
                <a:schemeClr val="dk1"/>
              </a:solidFill>
              <a:latin typeface="Calibri"/>
              <a:ea typeface="Calibri"/>
              <a:cs typeface="Calibri"/>
              <a:sym typeface="Calibri"/>
            </a:endParaRPr>
          </a:p>
        </p:txBody>
      </p:sp>
      <p:sp>
        <p:nvSpPr>
          <p:cNvPr id="345" name="Google Shape;345;p10"/>
          <p:cNvSpPr/>
          <p:nvPr/>
        </p:nvSpPr>
        <p:spPr>
          <a:xfrm>
            <a:off x="6872288" y="2609255"/>
            <a:ext cx="1528763" cy="321469"/>
          </a:xfrm>
          <a:prstGeom prst="rect">
            <a:avLst/>
          </a:prstGeom>
          <a:noFill/>
          <a:ln>
            <a:noFill/>
          </a:ln>
        </p:spPr>
        <p:txBody>
          <a:bodyPr anchorCtr="0" anchor="t" bIns="0" lIns="0" spcFirstLastPara="1" rIns="0" wrap="square" tIns="0">
            <a:spAutoFit/>
          </a:bodyPr>
          <a:lstStyle/>
          <a:p>
            <a:pPr indent="0" lvl="0" marL="0" marR="0" rtl="0" algn="l">
              <a:lnSpc>
                <a:spcPct val="166666"/>
              </a:lnSpc>
              <a:spcBef>
                <a:spcPts val="0"/>
              </a:spcBef>
              <a:spcAft>
                <a:spcPts val="0"/>
              </a:spcAft>
              <a:buClr>
                <a:srgbClr val="333F48"/>
              </a:buClr>
              <a:buSzPts val="780"/>
              <a:buFont typeface="Inter"/>
              <a:buNone/>
            </a:pPr>
            <a:r>
              <a:rPr b="0" i="0" lang="en-US" sz="780" u="none" cap="none" strike="noStrike">
                <a:solidFill>
                  <a:srgbClr val="333F48"/>
                </a:solidFill>
                <a:latin typeface="Inter"/>
                <a:ea typeface="Inter"/>
                <a:cs typeface="Inter"/>
                <a:sym typeface="Inter"/>
              </a:rPr>
              <a:t>Standard marché pour l'immobilier commercial</a:t>
            </a:r>
            <a:endParaRPr b="0" i="0" sz="780" u="none" cap="none" strike="noStrike">
              <a:solidFill>
                <a:schemeClr val="dk1"/>
              </a:solidFill>
              <a:latin typeface="Calibri"/>
              <a:ea typeface="Calibri"/>
              <a:cs typeface="Calibri"/>
              <a:sym typeface="Calibri"/>
            </a:endParaRPr>
          </a:p>
        </p:txBody>
      </p:sp>
      <p:sp>
        <p:nvSpPr>
          <p:cNvPr id="346" name="Google Shape;346;p10"/>
          <p:cNvSpPr/>
          <p:nvPr/>
        </p:nvSpPr>
        <p:spPr>
          <a:xfrm>
            <a:off x="571500" y="3639741"/>
            <a:ext cx="8001000" cy="125730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10"/>
          <p:cNvSpPr/>
          <p:nvPr/>
        </p:nvSpPr>
        <p:spPr>
          <a:xfrm>
            <a:off x="857250" y="4061222"/>
            <a:ext cx="2143125" cy="414338"/>
          </a:xfrm>
          <a:prstGeom prst="rect">
            <a:avLst/>
          </a:prstGeom>
          <a:noFill/>
          <a:ln>
            <a:noFill/>
          </a:ln>
        </p:spPr>
        <p:txBody>
          <a:bodyPr anchorCtr="0" anchor="t" bIns="0" lIns="0" spcFirstLastPara="1" rIns="340225" wrap="square" tIns="0">
            <a:spAutoFit/>
          </a:bodyPr>
          <a:lstStyle/>
          <a:p>
            <a:pPr indent="0" lvl="0" marL="0" marR="0" rtl="0" algn="l">
              <a:lnSpc>
                <a:spcPct val="134115"/>
              </a:lnSpc>
              <a:spcBef>
                <a:spcPts val="0"/>
              </a:spcBef>
              <a:spcAft>
                <a:spcPts val="0"/>
              </a:spcAft>
              <a:buClr>
                <a:srgbClr val="F26B3A"/>
              </a:buClr>
              <a:buSzPts val="1193"/>
              <a:buFont typeface="Inter"/>
              <a:buNone/>
            </a:pPr>
            <a:r>
              <a:rPr b="1" i="0" lang="en-US" sz="1193" u="none" cap="none" strike="noStrike">
                <a:solidFill>
                  <a:srgbClr val="F26B3A"/>
                </a:solidFill>
                <a:latin typeface="Inter"/>
                <a:ea typeface="Inter"/>
                <a:cs typeface="Inter"/>
                <a:sym typeface="Inter"/>
              </a:rPr>
              <a:t>AVANTAGE CONCURRENTIEL</a:t>
            </a:r>
            <a:endParaRPr b="0" i="0" sz="1193" u="none" cap="none" strike="noStrike">
              <a:solidFill>
                <a:schemeClr val="dk1"/>
              </a:solidFill>
              <a:latin typeface="Calibri"/>
              <a:ea typeface="Calibri"/>
              <a:cs typeface="Calibri"/>
              <a:sym typeface="Calibri"/>
            </a:endParaRPr>
          </a:p>
        </p:txBody>
      </p:sp>
      <p:sp>
        <p:nvSpPr>
          <p:cNvPr id="348" name="Google Shape;348;p10"/>
          <p:cNvSpPr/>
          <p:nvPr/>
        </p:nvSpPr>
        <p:spPr>
          <a:xfrm>
            <a:off x="3000375" y="3925491"/>
            <a:ext cx="5286375" cy="685800"/>
          </a:xfrm>
          <a:prstGeom prst="rect">
            <a:avLst/>
          </a:prstGeom>
          <a:noFill/>
          <a:ln>
            <a:noFill/>
          </a:ln>
        </p:spPr>
        <p:txBody>
          <a:bodyPr anchorCtr="0" anchor="t" bIns="0" lIns="340225" spcFirstLastPara="1" rIns="0" wrap="square" tIns="0">
            <a:spAutoFit/>
          </a:bodyPr>
          <a:lstStyle/>
          <a:p>
            <a:pPr indent="0" lvl="0" marL="0" marR="0" rtl="0" algn="l">
              <a:lnSpc>
                <a:spcPct val="171428"/>
              </a:lnSpc>
              <a:spcBef>
                <a:spcPts val="0"/>
              </a:spcBef>
              <a:spcAft>
                <a:spcPts val="0"/>
              </a:spcAft>
              <a:buClr>
                <a:srgbClr val="FFFFFF"/>
              </a:buClr>
              <a:buSzPts val="1050"/>
              <a:buFont typeface="Inter"/>
              <a:buNone/>
            </a:pPr>
            <a:r>
              <a:rPr b="0" i="0" lang="en-US" sz="1050" u="none" cap="none" strike="noStrike">
                <a:solidFill>
                  <a:srgbClr val="FFFFFF"/>
                </a:solidFill>
                <a:latin typeface="Inter"/>
                <a:ea typeface="Inter"/>
                <a:cs typeface="Inter"/>
                <a:sym typeface="Inter"/>
              </a:rPr>
              <a:t>Combinaison d'une acquisition à prix compétitif, d'une stratégie de segmentation créant de la valeur, et d'une pré-commercialisation validant la demande.</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pic>
        <p:nvPicPr>
          <p:cNvPr descr="preencoded.png" id="354" name="Google Shape;354;p11"/>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355" name="Google Shape;355;p11"/>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Projections de Rentabilité</a:t>
            </a:r>
            <a:endParaRPr b="0" i="0" sz="2436" u="none" cap="none" strike="noStrike">
              <a:solidFill>
                <a:schemeClr val="dk1"/>
              </a:solidFill>
              <a:latin typeface="Calibri"/>
              <a:ea typeface="Calibri"/>
              <a:cs typeface="Calibri"/>
              <a:sym typeface="Calibri"/>
            </a:endParaRPr>
          </a:p>
        </p:txBody>
      </p:sp>
      <p:sp>
        <p:nvSpPr>
          <p:cNvPr id="356" name="Google Shape;356;p11"/>
          <p:cNvSpPr/>
          <p:nvPr/>
        </p:nvSpPr>
        <p:spPr>
          <a:xfrm>
            <a:off x="571500" y="985838"/>
            <a:ext cx="7143750" cy="428625"/>
          </a:xfrm>
          <a:prstGeom prst="rect">
            <a:avLst/>
          </a:prstGeom>
          <a:noFill/>
          <a:ln>
            <a:noFill/>
          </a:ln>
        </p:spPr>
        <p:txBody>
          <a:bodyPr anchorCtr="0" anchor="t" bIns="0" lIns="170050" spcFirstLastPara="1" rIns="0" wrap="square" tIns="0">
            <a:spAutoFit/>
          </a:bodyPr>
          <a:lstStyle/>
          <a:p>
            <a:pPr indent="0" lvl="0" marL="0" marR="0" rtl="0" algn="l">
              <a:lnSpc>
                <a:spcPct val="161904"/>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Trois scénarios sont présentés pour illustrer la robustesse du modèle économique sous différentes hypothèses de marché.</a:t>
            </a:r>
            <a:endParaRPr b="0" i="0" sz="1050" u="none" cap="none" strike="noStrike">
              <a:solidFill>
                <a:schemeClr val="dk1"/>
              </a:solidFill>
              <a:latin typeface="Calibri"/>
              <a:ea typeface="Calibri"/>
              <a:cs typeface="Calibri"/>
              <a:sym typeface="Calibri"/>
            </a:endParaRPr>
          </a:p>
        </p:txBody>
      </p:sp>
      <p:sp>
        <p:nvSpPr>
          <p:cNvPr id="357" name="Google Shape;357;p11"/>
          <p:cNvSpPr/>
          <p:nvPr/>
        </p:nvSpPr>
        <p:spPr>
          <a:xfrm>
            <a:off x="571500" y="1557338"/>
            <a:ext cx="2524116" cy="2196703"/>
          </a:xfrm>
          <a:prstGeom prst="rect">
            <a:avLst/>
          </a:prstGeom>
          <a:solidFill>
            <a:srgbClr val="FFFFFF"/>
          </a:solidFill>
          <a:ln cap="flat" cmpd="sng" w="18275">
            <a:solidFill>
              <a:srgbClr val="0A1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11"/>
          <p:cNvSpPr/>
          <p:nvPr/>
        </p:nvSpPr>
        <p:spPr>
          <a:xfrm>
            <a:off x="714375" y="1685925"/>
            <a:ext cx="2238366" cy="292894"/>
          </a:xfrm>
          <a:prstGeom prst="rect">
            <a:avLst/>
          </a:prstGeom>
          <a:noFill/>
          <a:ln>
            <a:noFill/>
          </a:ln>
        </p:spPr>
        <p:txBody>
          <a:bodyPr anchorCtr="0" anchor="t" bIns="85075"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CONSERVATEUR</a:t>
            </a:r>
            <a:endParaRPr b="0" i="0" sz="1193" u="none" cap="none" strike="noStrike">
              <a:solidFill>
                <a:schemeClr val="dk1"/>
              </a:solidFill>
              <a:latin typeface="Calibri"/>
              <a:ea typeface="Calibri"/>
              <a:cs typeface="Calibri"/>
              <a:sym typeface="Calibri"/>
            </a:endParaRPr>
          </a:p>
        </p:txBody>
      </p:sp>
      <p:sp>
        <p:nvSpPr>
          <p:cNvPr id="359" name="Google Shape;359;p11"/>
          <p:cNvSpPr/>
          <p:nvPr/>
        </p:nvSpPr>
        <p:spPr>
          <a:xfrm>
            <a:off x="714375" y="2093119"/>
            <a:ext cx="948333"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Investissement</a:t>
            </a:r>
            <a:endParaRPr b="0" i="0" sz="885" u="none" cap="none" strike="noStrike">
              <a:solidFill>
                <a:schemeClr val="dk1"/>
              </a:solidFill>
              <a:latin typeface="Calibri"/>
              <a:ea typeface="Calibri"/>
              <a:cs typeface="Calibri"/>
              <a:sym typeface="Calibri"/>
            </a:endParaRPr>
          </a:p>
        </p:txBody>
      </p:sp>
      <p:sp>
        <p:nvSpPr>
          <p:cNvPr id="360" name="Google Shape;360;p11"/>
          <p:cNvSpPr/>
          <p:nvPr/>
        </p:nvSpPr>
        <p:spPr>
          <a:xfrm>
            <a:off x="2497327" y="2093119"/>
            <a:ext cx="455414"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3,4 M€</a:t>
            </a:r>
            <a:endParaRPr b="0" i="0" sz="885" u="none" cap="none" strike="noStrike">
              <a:solidFill>
                <a:schemeClr val="dk1"/>
              </a:solidFill>
              <a:latin typeface="Calibri"/>
              <a:ea typeface="Calibri"/>
              <a:cs typeface="Calibri"/>
              <a:sym typeface="Calibri"/>
            </a:endParaRPr>
          </a:p>
        </p:txBody>
      </p:sp>
      <p:sp>
        <p:nvSpPr>
          <p:cNvPr id="361" name="Google Shape;361;p11"/>
          <p:cNvSpPr/>
          <p:nvPr/>
        </p:nvSpPr>
        <p:spPr>
          <a:xfrm>
            <a:off x="714375" y="2348508"/>
            <a:ext cx="746522"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Marge nette</a:t>
            </a:r>
            <a:endParaRPr b="0" i="0" sz="885" u="none" cap="none" strike="noStrike">
              <a:solidFill>
                <a:schemeClr val="dk1"/>
              </a:solidFill>
              <a:latin typeface="Calibri"/>
              <a:ea typeface="Calibri"/>
              <a:cs typeface="Calibri"/>
              <a:sym typeface="Calibri"/>
            </a:endParaRPr>
          </a:p>
        </p:txBody>
      </p:sp>
      <p:sp>
        <p:nvSpPr>
          <p:cNvPr id="362" name="Google Shape;362;p11"/>
          <p:cNvSpPr/>
          <p:nvPr/>
        </p:nvSpPr>
        <p:spPr>
          <a:xfrm>
            <a:off x="2497327" y="2348508"/>
            <a:ext cx="455414"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680 k€</a:t>
            </a:r>
            <a:endParaRPr b="0" i="0" sz="885" u="none" cap="none" strike="noStrike">
              <a:solidFill>
                <a:schemeClr val="dk1"/>
              </a:solidFill>
              <a:latin typeface="Calibri"/>
              <a:ea typeface="Calibri"/>
              <a:cs typeface="Calibri"/>
              <a:sym typeface="Calibri"/>
            </a:endParaRPr>
          </a:p>
        </p:txBody>
      </p:sp>
      <p:sp>
        <p:nvSpPr>
          <p:cNvPr id="363" name="Google Shape;363;p11"/>
          <p:cNvSpPr/>
          <p:nvPr/>
        </p:nvSpPr>
        <p:spPr>
          <a:xfrm>
            <a:off x="714375" y="2603897"/>
            <a:ext cx="373261"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Durée</a:t>
            </a:r>
            <a:endParaRPr b="0" i="0" sz="885" u="none" cap="none" strike="noStrike">
              <a:solidFill>
                <a:schemeClr val="dk1"/>
              </a:solidFill>
              <a:latin typeface="Calibri"/>
              <a:ea typeface="Calibri"/>
              <a:cs typeface="Calibri"/>
              <a:sym typeface="Calibri"/>
            </a:endParaRPr>
          </a:p>
        </p:txBody>
      </p:sp>
      <p:sp>
        <p:nvSpPr>
          <p:cNvPr id="364" name="Google Shape;364;p11"/>
          <p:cNvSpPr/>
          <p:nvPr/>
        </p:nvSpPr>
        <p:spPr>
          <a:xfrm>
            <a:off x="2475895" y="2603897"/>
            <a:ext cx="476845"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12 mois</a:t>
            </a:r>
            <a:endParaRPr b="0" i="0" sz="885" u="none" cap="none" strike="noStrike">
              <a:solidFill>
                <a:schemeClr val="dk1"/>
              </a:solidFill>
              <a:latin typeface="Calibri"/>
              <a:ea typeface="Calibri"/>
              <a:cs typeface="Calibri"/>
              <a:sym typeface="Calibri"/>
            </a:endParaRPr>
          </a:p>
        </p:txBody>
      </p:sp>
      <p:sp>
        <p:nvSpPr>
          <p:cNvPr id="365" name="Google Shape;365;p11"/>
          <p:cNvSpPr/>
          <p:nvPr/>
        </p:nvSpPr>
        <p:spPr>
          <a:xfrm>
            <a:off x="714375" y="2945011"/>
            <a:ext cx="2238366" cy="457200"/>
          </a:xfrm>
          <a:prstGeom prst="rect">
            <a:avLst/>
          </a:prstGeom>
          <a:noFill/>
          <a:ln>
            <a:noFill/>
          </a:ln>
        </p:spPr>
        <p:txBody>
          <a:bodyPr anchorCtr="0" anchor="t" bIns="0" lIns="0" spcFirstLastPara="1" rIns="0" wrap="square" tIns="0">
            <a:spAutoFit/>
          </a:bodyPr>
          <a:lstStyle/>
          <a:p>
            <a:pPr indent="0" lvl="0" marL="0" marR="0" rtl="0" algn="ctr">
              <a:lnSpc>
                <a:spcPct val="109322"/>
              </a:lnSpc>
              <a:spcBef>
                <a:spcPts val="0"/>
              </a:spcBef>
              <a:spcAft>
                <a:spcPts val="0"/>
              </a:spcAft>
              <a:buClr>
                <a:srgbClr val="0A192F"/>
              </a:buClr>
              <a:buSzPts val="3293"/>
              <a:buFont typeface="Inter"/>
              <a:buNone/>
            </a:pPr>
            <a:r>
              <a:rPr b="1" i="0" lang="en-US" sz="3294" u="none" cap="none" strike="noStrike">
                <a:solidFill>
                  <a:srgbClr val="0A192F"/>
                </a:solidFill>
                <a:latin typeface="Inter"/>
                <a:ea typeface="Inter"/>
                <a:cs typeface="Inter"/>
                <a:sym typeface="Inter"/>
              </a:rPr>
              <a:t>20%</a:t>
            </a:r>
            <a:endParaRPr b="0" i="0" sz="3294" u="none" cap="none" strike="noStrike">
              <a:solidFill>
                <a:schemeClr val="dk1"/>
              </a:solidFill>
              <a:latin typeface="Calibri"/>
              <a:ea typeface="Calibri"/>
              <a:cs typeface="Calibri"/>
              <a:sym typeface="Calibri"/>
            </a:endParaRPr>
          </a:p>
        </p:txBody>
      </p:sp>
      <p:sp>
        <p:nvSpPr>
          <p:cNvPr id="366" name="Google Shape;366;p11"/>
          <p:cNvSpPr/>
          <p:nvPr/>
        </p:nvSpPr>
        <p:spPr>
          <a:xfrm>
            <a:off x="714375" y="3459361"/>
            <a:ext cx="2238366" cy="137517"/>
          </a:xfrm>
          <a:prstGeom prst="rect">
            <a:avLst/>
          </a:prstGeom>
          <a:noFill/>
          <a:ln>
            <a:noFill/>
          </a:ln>
        </p:spPr>
        <p:txBody>
          <a:bodyPr anchorCtr="0" anchor="t" bIns="0" lIns="0" spcFirstLastPara="1" rIns="0" wrap="square" tIns="0">
            <a:spAutoFit/>
          </a:bodyPr>
          <a:lstStyle/>
          <a:p>
            <a:pPr indent="0" lvl="0" marL="0" marR="0" rtl="0" algn="ctr">
              <a:lnSpc>
                <a:spcPct val="140306"/>
              </a:lnSpc>
              <a:spcBef>
                <a:spcPts val="0"/>
              </a:spcBef>
              <a:spcAft>
                <a:spcPts val="0"/>
              </a:spcAft>
              <a:buClr>
                <a:srgbClr val="8FA3B5"/>
              </a:buClr>
              <a:buSzPts val="784"/>
              <a:buFont typeface="Inter"/>
              <a:buNone/>
            </a:pPr>
            <a:r>
              <a:rPr b="1" i="0" lang="en-US" sz="784" u="none" cap="none" strike="noStrike">
                <a:solidFill>
                  <a:srgbClr val="8FA3B5"/>
                </a:solidFill>
                <a:latin typeface="Inter"/>
                <a:ea typeface="Inter"/>
                <a:cs typeface="Inter"/>
                <a:sym typeface="Inter"/>
              </a:rPr>
              <a:t>ROI PROJETÉ</a:t>
            </a:r>
            <a:endParaRPr b="0" i="0" sz="784" u="none" cap="none" strike="noStrike">
              <a:solidFill>
                <a:schemeClr val="dk1"/>
              </a:solidFill>
              <a:latin typeface="Calibri"/>
              <a:ea typeface="Calibri"/>
              <a:cs typeface="Calibri"/>
              <a:sym typeface="Calibri"/>
            </a:endParaRPr>
          </a:p>
        </p:txBody>
      </p:sp>
      <p:sp>
        <p:nvSpPr>
          <p:cNvPr id="367" name="Google Shape;367;p11"/>
          <p:cNvSpPr/>
          <p:nvPr/>
        </p:nvSpPr>
        <p:spPr>
          <a:xfrm>
            <a:off x="3309928" y="1557338"/>
            <a:ext cx="2524116" cy="216812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11"/>
          <p:cNvSpPr/>
          <p:nvPr/>
        </p:nvSpPr>
        <p:spPr>
          <a:xfrm>
            <a:off x="3452803" y="1685925"/>
            <a:ext cx="2238366" cy="292894"/>
          </a:xfrm>
          <a:prstGeom prst="rect">
            <a:avLst/>
          </a:prstGeom>
          <a:noFill/>
          <a:ln>
            <a:noFill/>
          </a:ln>
        </p:spPr>
        <p:txBody>
          <a:bodyPr anchorCtr="0" anchor="t" bIns="85075" lIns="0" spcFirstLastPara="1" rIns="0" wrap="square" tIns="0">
            <a:spAutoFit/>
          </a:bodyPr>
          <a:lstStyle/>
          <a:p>
            <a:pPr indent="0" lvl="0" marL="0" marR="0" rtl="0" algn="l">
              <a:lnSpc>
                <a:spcPct val="134115"/>
              </a:lnSpc>
              <a:spcBef>
                <a:spcPts val="0"/>
              </a:spcBef>
              <a:spcAft>
                <a:spcPts val="0"/>
              </a:spcAft>
              <a:buClr>
                <a:srgbClr val="F26B3A"/>
              </a:buClr>
              <a:buSzPts val="1193"/>
              <a:buFont typeface="Inter"/>
              <a:buNone/>
            </a:pPr>
            <a:r>
              <a:rPr b="1" lang="en-US" sz="1193">
                <a:solidFill>
                  <a:srgbClr val="F26B3A"/>
                </a:solidFill>
                <a:latin typeface="Inter"/>
                <a:ea typeface="Inter"/>
                <a:cs typeface="Inter"/>
                <a:sym typeface="Inter"/>
              </a:rPr>
              <a:t>PRIX DE MARCHÉ</a:t>
            </a:r>
            <a:endParaRPr b="0" i="0" sz="1193" u="none" cap="none" strike="noStrike">
              <a:solidFill>
                <a:schemeClr val="dk1"/>
              </a:solidFill>
              <a:latin typeface="Calibri"/>
              <a:ea typeface="Calibri"/>
              <a:cs typeface="Calibri"/>
              <a:sym typeface="Calibri"/>
            </a:endParaRPr>
          </a:p>
        </p:txBody>
      </p:sp>
      <p:sp>
        <p:nvSpPr>
          <p:cNvPr id="369" name="Google Shape;369;p11"/>
          <p:cNvSpPr/>
          <p:nvPr/>
        </p:nvSpPr>
        <p:spPr>
          <a:xfrm>
            <a:off x="3452803" y="2093119"/>
            <a:ext cx="948333"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E8D5C4"/>
              </a:buClr>
              <a:buSzPts val="885"/>
              <a:buFont typeface="Inter"/>
              <a:buNone/>
            </a:pPr>
            <a:r>
              <a:rPr b="1" i="0" lang="en-US" sz="885" u="none" cap="none" strike="noStrike">
                <a:solidFill>
                  <a:srgbClr val="E8D5C4"/>
                </a:solidFill>
                <a:latin typeface="Inter"/>
                <a:ea typeface="Inter"/>
                <a:cs typeface="Inter"/>
                <a:sym typeface="Inter"/>
              </a:rPr>
              <a:t>Investissement</a:t>
            </a:r>
            <a:endParaRPr b="0" i="0" sz="885" u="none" cap="none" strike="noStrike">
              <a:solidFill>
                <a:schemeClr val="dk1"/>
              </a:solidFill>
              <a:latin typeface="Calibri"/>
              <a:ea typeface="Calibri"/>
              <a:cs typeface="Calibri"/>
              <a:sym typeface="Calibri"/>
            </a:endParaRPr>
          </a:p>
        </p:txBody>
      </p:sp>
      <p:sp>
        <p:nvSpPr>
          <p:cNvPr id="370" name="Google Shape;370;p11"/>
          <p:cNvSpPr/>
          <p:nvPr/>
        </p:nvSpPr>
        <p:spPr>
          <a:xfrm>
            <a:off x="5235755" y="2093119"/>
            <a:ext cx="455414"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3,4 M€</a:t>
            </a:r>
            <a:endParaRPr b="0" i="0" sz="885" u="none" cap="none" strike="noStrike">
              <a:solidFill>
                <a:schemeClr val="dk1"/>
              </a:solidFill>
              <a:latin typeface="Calibri"/>
              <a:ea typeface="Calibri"/>
              <a:cs typeface="Calibri"/>
              <a:sym typeface="Calibri"/>
            </a:endParaRPr>
          </a:p>
        </p:txBody>
      </p:sp>
      <p:sp>
        <p:nvSpPr>
          <p:cNvPr id="371" name="Google Shape;371;p11"/>
          <p:cNvSpPr/>
          <p:nvPr/>
        </p:nvSpPr>
        <p:spPr>
          <a:xfrm>
            <a:off x="3452803" y="2348508"/>
            <a:ext cx="746522"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E8D5C4"/>
              </a:buClr>
              <a:buSzPts val="885"/>
              <a:buFont typeface="Inter"/>
              <a:buNone/>
            </a:pPr>
            <a:r>
              <a:rPr b="1" i="0" lang="en-US" sz="885" u="none" cap="none" strike="noStrike">
                <a:solidFill>
                  <a:srgbClr val="E8D5C4"/>
                </a:solidFill>
                <a:latin typeface="Inter"/>
                <a:ea typeface="Inter"/>
                <a:cs typeface="Inter"/>
                <a:sym typeface="Inter"/>
              </a:rPr>
              <a:t>Marge nette</a:t>
            </a:r>
            <a:endParaRPr b="0" i="0" sz="885" u="none" cap="none" strike="noStrike">
              <a:solidFill>
                <a:schemeClr val="dk1"/>
              </a:solidFill>
              <a:latin typeface="Calibri"/>
              <a:ea typeface="Calibri"/>
              <a:cs typeface="Calibri"/>
              <a:sym typeface="Calibri"/>
            </a:endParaRPr>
          </a:p>
        </p:txBody>
      </p:sp>
      <p:sp>
        <p:nvSpPr>
          <p:cNvPr id="372" name="Google Shape;372;p11"/>
          <p:cNvSpPr/>
          <p:nvPr/>
        </p:nvSpPr>
        <p:spPr>
          <a:xfrm>
            <a:off x="5183963" y="2348508"/>
            <a:ext cx="507206"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1,36 M€</a:t>
            </a:r>
            <a:endParaRPr b="0" i="0" sz="885" u="none" cap="none" strike="noStrike">
              <a:solidFill>
                <a:schemeClr val="dk1"/>
              </a:solidFill>
              <a:latin typeface="Calibri"/>
              <a:ea typeface="Calibri"/>
              <a:cs typeface="Calibri"/>
              <a:sym typeface="Calibri"/>
            </a:endParaRPr>
          </a:p>
        </p:txBody>
      </p:sp>
      <p:sp>
        <p:nvSpPr>
          <p:cNvPr id="373" name="Google Shape;373;p11"/>
          <p:cNvSpPr/>
          <p:nvPr/>
        </p:nvSpPr>
        <p:spPr>
          <a:xfrm>
            <a:off x="3452803" y="2603897"/>
            <a:ext cx="373261"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E8D5C4"/>
              </a:buClr>
              <a:buSzPts val="885"/>
              <a:buFont typeface="Inter"/>
              <a:buNone/>
            </a:pPr>
            <a:r>
              <a:rPr b="1" i="0" lang="en-US" sz="885" u="none" cap="none" strike="noStrike">
                <a:solidFill>
                  <a:srgbClr val="E8D5C4"/>
                </a:solidFill>
                <a:latin typeface="Inter"/>
                <a:ea typeface="Inter"/>
                <a:cs typeface="Inter"/>
                <a:sym typeface="Inter"/>
              </a:rPr>
              <a:t>Durée</a:t>
            </a:r>
            <a:endParaRPr b="0" i="0" sz="885" u="none" cap="none" strike="noStrike">
              <a:solidFill>
                <a:schemeClr val="dk1"/>
              </a:solidFill>
              <a:latin typeface="Calibri"/>
              <a:ea typeface="Calibri"/>
              <a:cs typeface="Calibri"/>
              <a:sym typeface="Calibri"/>
            </a:endParaRPr>
          </a:p>
        </p:txBody>
      </p:sp>
      <p:sp>
        <p:nvSpPr>
          <p:cNvPr id="374" name="Google Shape;374;p11"/>
          <p:cNvSpPr/>
          <p:nvPr/>
        </p:nvSpPr>
        <p:spPr>
          <a:xfrm>
            <a:off x="5214324" y="2603897"/>
            <a:ext cx="476845"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12 mois</a:t>
            </a:r>
            <a:endParaRPr b="0" i="0" sz="885" u="none" cap="none" strike="noStrike">
              <a:solidFill>
                <a:schemeClr val="dk1"/>
              </a:solidFill>
              <a:latin typeface="Calibri"/>
              <a:ea typeface="Calibri"/>
              <a:cs typeface="Calibri"/>
              <a:sym typeface="Calibri"/>
            </a:endParaRPr>
          </a:p>
        </p:txBody>
      </p:sp>
      <p:sp>
        <p:nvSpPr>
          <p:cNvPr id="375" name="Google Shape;375;p11"/>
          <p:cNvSpPr/>
          <p:nvPr/>
        </p:nvSpPr>
        <p:spPr>
          <a:xfrm>
            <a:off x="3452803" y="2945011"/>
            <a:ext cx="2238366" cy="457200"/>
          </a:xfrm>
          <a:prstGeom prst="rect">
            <a:avLst/>
          </a:prstGeom>
          <a:noFill/>
          <a:ln>
            <a:noFill/>
          </a:ln>
        </p:spPr>
        <p:txBody>
          <a:bodyPr anchorCtr="0" anchor="t" bIns="0" lIns="0" spcFirstLastPara="1" rIns="0" wrap="square" tIns="0">
            <a:spAutoFit/>
          </a:bodyPr>
          <a:lstStyle/>
          <a:p>
            <a:pPr indent="0" lvl="0" marL="0" marR="0" rtl="0" algn="ctr">
              <a:lnSpc>
                <a:spcPct val="109322"/>
              </a:lnSpc>
              <a:spcBef>
                <a:spcPts val="0"/>
              </a:spcBef>
              <a:spcAft>
                <a:spcPts val="0"/>
              </a:spcAft>
              <a:buClr>
                <a:srgbClr val="F26B3A"/>
              </a:buClr>
              <a:buSzPts val="3293"/>
              <a:buFont typeface="Inter"/>
              <a:buNone/>
            </a:pPr>
            <a:r>
              <a:rPr b="1" i="0" lang="en-US" sz="3294" u="none" cap="none" strike="noStrike">
                <a:solidFill>
                  <a:srgbClr val="F26B3A"/>
                </a:solidFill>
                <a:latin typeface="Inter"/>
                <a:ea typeface="Inter"/>
                <a:cs typeface="Inter"/>
                <a:sym typeface="Inter"/>
              </a:rPr>
              <a:t>40%</a:t>
            </a:r>
            <a:endParaRPr b="0" i="0" sz="3294" u="none" cap="none" strike="noStrike">
              <a:solidFill>
                <a:schemeClr val="dk1"/>
              </a:solidFill>
              <a:latin typeface="Calibri"/>
              <a:ea typeface="Calibri"/>
              <a:cs typeface="Calibri"/>
              <a:sym typeface="Calibri"/>
            </a:endParaRPr>
          </a:p>
        </p:txBody>
      </p:sp>
      <p:sp>
        <p:nvSpPr>
          <p:cNvPr id="376" name="Google Shape;376;p11"/>
          <p:cNvSpPr/>
          <p:nvPr/>
        </p:nvSpPr>
        <p:spPr>
          <a:xfrm>
            <a:off x="3452803" y="3459361"/>
            <a:ext cx="2238366" cy="137517"/>
          </a:xfrm>
          <a:prstGeom prst="rect">
            <a:avLst/>
          </a:prstGeom>
          <a:noFill/>
          <a:ln>
            <a:noFill/>
          </a:ln>
        </p:spPr>
        <p:txBody>
          <a:bodyPr anchorCtr="0" anchor="t" bIns="0" lIns="0" spcFirstLastPara="1" rIns="0" wrap="square" tIns="0">
            <a:spAutoFit/>
          </a:bodyPr>
          <a:lstStyle/>
          <a:p>
            <a:pPr indent="0" lvl="0" marL="0" marR="0" rtl="0" algn="ctr">
              <a:lnSpc>
                <a:spcPct val="140306"/>
              </a:lnSpc>
              <a:spcBef>
                <a:spcPts val="0"/>
              </a:spcBef>
              <a:spcAft>
                <a:spcPts val="0"/>
              </a:spcAft>
              <a:buClr>
                <a:srgbClr val="8FA3B5"/>
              </a:buClr>
              <a:buSzPts val="784"/>
              <a:buFont typeface="Inter"/>
              <a:buNone/>
            </a:pPr>
            <a:r>
              <a:rPr b="1" i="0" lang="en-US" sz="784" u="none" cap="none" strike="noStrike">
                <a:solidFill>
                  <a:srgbClr val="8FA3B5"/>
                </a:solidFill>
                <a:latin typeface="Inter"/>
                <a:ea typeface="Inter"/>
                <a:cs typeface="Inter"/>
                <a:sym typeface="Inter"/>
              </a:rPr>
              <a:t>ROI PROJETÉ</a:t>
            </a:r>
            <a:endParaRPr b="0" i="0" sz="784" u="none" cap="none" strike="noStrike">
              <a:solidFill>
                <a:schemeClr val="dk1"/>
              </a:solidFill>
              <a:latin typeface="Calibri"/>
              <a:ea typeface="Calibri"/>
              <a:cs typeface="Calibri"/>
              <a:sym typeface="Calibri"/>
            </a:endParaRPr>
          </a:p>
        </p:txBody>
      </p:sp>
      <p:sp>
        <p:nvSpPr>
          <p:cNvPr id="377" name="Google Shape;377;p11"/>
          <p:cNvSpPr/>
          <p:nvPr/>
        </p:nvSpPr>
        <p:spPr>
          <a:xfrm>
            <a:off x="6048356" y="1557338"/>
            <a:ext cx="2524144" cy="2168128"/>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11"/>
          <p:cNvSpPr/>
          <p:nvPr/>
        </p:nvSpPr>
        <p:spPr>
          <a:xfrm>
            <a:off x="6191231" y="1685925"/>
            <a:ext cx="2238394" cy="292894"/>
          </a:xfrm>
          <a:prstGeom prst="rect">
            <a:avLst/>
          </a:prstGeom>
          <a:noFill/>
          <a:ln>
            <a:noFill/>
          </a:ln>
        </p:spPr>
        <p:txBody>
          <a:bodyPr anchorCtr="0" anchor="t" bIns="85075"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OPTIMISTE</a:t>
            </a:r>
            <a:endParaRPr b="0" i="0" sz="1193" u="none" cap="none" strike="noStrike">
              <a:solidFill>
                <a:schemeClr val="dk1"/>
              </a:solidFill>
              <a:latin typeface="Calibri"/>
              <a:ea typeface="Calibri"/>
              <a:cs typeface="Calibri"/>
              <a:sym typeface="Calibri"/>
            </a:endParaRPr>
          </a:p>
        </p:txBody>
      </p:sp>
      <p:sp>
        <p:nvSpPr>
          <p:cNvPr id="379" name="Google Shape;379;p11"/>
          <p:cNvSpPr/>
          <p:nvPr/>
        </p:nvSpPr>
        <p:spPr>
          <a:xfrm>
            <a:off x="6191231" y="2093119"/>
            <a:ext cx="948333"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Investissement</a:t>
            </a:r>
            <a:endParaRPr b="0" i="0" sz="885" u="none" cap="none" strike="noStrike">
              <a:solidFill>
                <a:schemeClr val="dk1"/>
              </a:solidFill>
              <a:latin typeface="Calibri"/>
              <a:ea typeface="Calibri"/>
              <a:cs typeface="Calibri"/>
              <a:sym typeface="Calibri"/>
            </a:endParaRPr>
          </a:p>
        </p:txBody>
      </p:sp>
      <p:sp>
        <p:nvSpPr>
          <p:cNvPr id="380" name="Google Shape;380;p11"/>
          <p:cNvSpPr/>
          <p:nvPr/>
        </p:nvSpPr>
        <p:spPr>
          <a:xfrm>
            <a:off x="7974211" y="2093119"/>
            <a:ext cx="455414"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3,4 M€</a:t>
            </a:r>
            <a:endParaRPr b="0" i="0" sz="885" u="none" cap="none" strike="noStrike">
              <a:solidFill>
                <a:schemeClr val="dk1"/>
              </a:solidFill>
              <a:latin typeface="Calibri"/>
              <a:ea typeface="Calibri"/>
              <a:cs typeface="Calibri"/>
              <a:sym typeface="Calibri"/>
            </a:endParaRPr>
          </a:p>
        </p:txBody>
      </p:sp>
      <p:sp>
        <p:nvSpPr>
          <p:cNvPr id="381" name="Google Shape;381;p11"/>
          <p:cNvSpPr/>
          <p:nvPr/>
        </p:nvSpPr>
        <p:spPr>
          <a:xfrm>
            <a:off x="6191231" y="2348508"/>
            <a:ext cx="746522"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Marge nette</a:t>
            </a:r>
            <a:endParaRPr b="0" i="0" sz="885" u="none" cap="none" strike="noStrike">
              <a:solidFill>
                <a:schemeClr val="dk1"/>
              </a:solidFill>
              <a:latin typeface="Calibri"/>
              <a:ea typeface="Calibri"/>
              <a:cs typeface="Calibri"/>
              <a:sym typeface="Calibri"/>
            </a:endParaRPr>
          </a:p>
        </p:txBody>
      </p:sp>
      <p:sp>
        <p:nvSpPr>
          <p:cNvPr id="382" name="Google Shape;382;p11"/>
          <p:cNvSpPr/>
          <p:nvPr/>
        </p:nvSpPr>
        <p:spPr>
          <a:xfrm>
            <a:off x="7888486" y="2348508"/>
            <a:ext cx="541139"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2,04 M€</a:t>
            </a:r>
            <a:endParaRPr b="0" i="0" sz="885" u="none" cap="none" strike="noStrike">
              <a:solidFill>
                <a:schemeClr val="dk1"/>
              </a:solidFill>
              <a:latin typeface="Calibri"/>
              <a:ea typeface="Calibri"/>
              <a:cs typeface="Calibri"/>
              <a:sym typeface="Calibri"/>
            </a:endParaRPr>
          </a:p>
        </p:txBody>
      </p:sp>
      <p:sp>
        <p:nvSpPr>
          <p:cNvPr id="383" name="Google Shape;383;p11"/>
          <p:cNvSpPr/>
          <p:nvPr/>
        </p:nvSpPr>
        <p:spPr>
          <a:xfrm>
            <a:off x="6191231" y="2603897"/>
            <a:ext cx="373261"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Durée</a:t>
            </a:r>
            <a:endParaRPr b="0" i="0" sz="885" u="none" cap="none" strike="noStrike">
              <a:solidFill>
                <a:schemeClr val="dk1"/>
              </a:solidFill>
              <a:latin typeface="Calibri"/>
              <a:ea typeface="Calibri"/>
              <a:cs typeface="Calibri"/>
              <a:sym typeface="Calibri"/>
            </a:endParaRPr>
          </a:p>
        </p:txBody>
      </p:sp>
      <p:sp>
        <p:nvSpPr>
          <p:cNvPr id="384" name="Google Shape;384;p11"/>
          <p:cNvSpPr/>
          <p:nvPr/>
        </p:nvSpPr>
        <p:spPr>
          <a:xfrm>
            <a:off x="7952780" y="2603897"/>
            <a:ext cx="476845"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12 mois</a:t>
            </a:r>
            <a:endParaRPr b="0" i="0" sz="885" u="none" cap="none" strike="noStrike">
              <a:solidFill>
                <a:schemeClr val="dk1"/>
              </a:solidFill>
              <a:latin typeface="Calibri"/>
              <a:ea typeface="Calibri"/>
              <a:cs typeface="Calibri"/>
              <a:sym typeface="Calibri"/>
            </a:endParaRPr>
          </a:p>
        </p:txBody>
      </p:sp>
      <p:sp>
        <p:nvSpPr>
          <p:cNvPr id="385" name="Google Shape;385;p11"/>
          <p:cNvSpPr/>
          <p:nvPr/>
        </p:nvSpPr>
        <p:spPr>
          <a:xfrm>
            <a:off x="6191231" y="2945011"/>
            <a:ext cx="2238394" cy="457200"/>
          </a:xfrm>
          <a:prstGeom prst="rect">
            <a:avLst/>
          </a:prstGeom>
          <a:noFill/>
          <a:ln>
            <a:noFill/>
          </a:ln>
        </p:spPr>
        <p:txBody>
          <a:bodyPr anchorCtr="0" anchor="t" bIns="0" lIns="0" spcFirstLastPara="1" rIns="0" wrap="square" tIns="0">
            <a:spAutoFit/>
          </a:bodyPr>
          <a:lstStyle/>
          <a:p>
            <a:pPr indent="0" lvl="0" marL="0" marR="0" rtl="0" algn="ctr">
              <a:lnSpc>
                <a:spcPct val="109322"/>
              </a:lnSpc>
              <a:spcBef>
                <a:spcPts val="0"/>
              </a:spcBef>
              <a:spcAft>
                <a:spcPts val="0"/>
              </a:spcAft>
              <a:buClr>
                <a:srgbClr val="FFFFFF"/>
              </a:buClr>
              <a:buSzPts val="3293"/>
              <a:buFont typeface="Inter"/>
              <a:buNone/>
            </a:pPr>
            <a:r>
              <a:rPr b="1" i="0" lang="en-US" sz="3294" u="none" cap="none" strike="noStrike">
                <a:solidFill>
                  <a:srgbClr val="FFFFFF"/>
                </a:solidFill>
                <a:latin typeface="Inter"/>
                <a:ea typeface="Inter"/>
                <a:cs typeface="Inter"/>
                <a:sym typeface="Inter"/>
              </a:rPr>
              <a:t>60%</a:t>
            </a:r>
            <a:endParaRPr b="0" i="0" sz="3294" u="none" cap="none" strike="noStrike">
              <a:solidFill>
                <a:schemeClr val="dk1"/>
              </a:solidFill>
              <a:latin typeface="Calibri"/>
              <a:ea typeface="Calibri"/>
              <a:cs typeface="Calibri"/>
              <a:sym typeface="Calibri"/>
            </a:endParaRPr>
          </a:p>
        </p:txBody>
      </p:sp>
      <p:sp>
        <p:nvSpPr>
          <p:cNvPr id="386" name="Google Shape;386;p11"/>
          <p:cNvSpPr/>
          <p:nvPr/>
        </p:nvSpPr>
        <p:spPr>
          <a:xfrm>
            <a:off x="6191231" y="3459361"/>
            <a:ext cx="2238394" cy="137517"/>
          </a:xfrm>
          <a:prstGeom prst="rect">
            <a:avLst/>
          </a:prstGeom>
          <a:noFill/>
          <a:ln>
            <a:noFill/>
          </a:ln>
        </p:spPr>
        <p:txBody>
          <a:bodyPr anchorCtr="0" anchor="t" bIns="0" lIns="0" spcFirstLastPara="1" rIns="0" wrap="square" tIns="0">
            <a:spAutoFit/>
          </a:bodyPr>
          <a:lstStyle/>
          <a:p>
            <a:pPr indent="0" lvl="0" marL="0" marR="0" rtl="0" algn="ctr">
              <a:lnSpc>
                <a:spcPct val="140306"/>
              </a:lnSpc>
              <a:spcBef>
                <a:spcPts val="0"/>
              </a:spcBef>
              <a:spcAft>
                <a:spcPts val="0"/>
              </a:spcAft>
              <a:buClr>
                <a:srgbClr val="0A192F"/>
              </a:buClr>
              <a:buSzPts val="784"/>
              <a:buFont typeface="Inter"/>
              <a:buNone/>
            </a:pPr>
            <a:r>
              <a:rPr b="1" i="0" lang="en-US" sz="784" u="none" cap="none" strike="noStrike">
                <a:solidFill>
                  <a:srgbClr val="0A192F"/>
                </a:solidFill>
                <a:latin typeface="Inter"/>
                <a:ea typeface="Inter"/>
                <a:cs typeface="Inter"/>
                <a:sym typeface="Inter"/>
              </a:rPr>
              <a:t>ROI PROJETÉ</a:t>
            </a:r>
            <a:endParaRPr b="0" i="0" sz="784" u="none" cap="none" strike="noStrike">
              <a:solidFill>
                <a:schemeClr val="dk1"/>
              </a:solidFill>
              <a:latin typeface="Calibri"/>
              <a:ea typeface="Calibri"/>
              <a:cs typeface="Calibri"/>
              <a:sym typeface="Calibri"/>
            </a:endParaRPr>
          </a:p>
        </p:txBody>
      </p:sp>
      <p:sp>
        <p:nvSpPr>
          <p:cNvPr id="387" name="Google Shape;387;p11"/>
          <p:cNvSpPr/>
          <p:nvPr/>
        </p:nvSpPr>
        <p:spPr>
          <a:xfrm>
            <a:off x="571500" y="3896916"/>
            <a:ext cx="8001000" cy="585788"/>
          </a:xfrm>
          <a:prstGeom prst="rect">
            <a:avLst/>
          </a:prstGeom>
          <a:solidFill>
            <a:srgbClr val="FFFFFF"/>
          </a:solidFill>
          <a:ln cap="flat" cmpd="sng" w="18275">
            <a:solidFill>
              <a:srgbClr val="F26B3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11"/>
          <p:cNvSpPr/>
          <p:nvPr/>
        </p:nvSpPr>
        <p:spPr>
          <a:xfrm>
            <a:off x="828675" y="4088904"/>
            <a:ext cx="1421606" cy="173236"/>
          </a:xfrm>
          <a:prstGeom prst="rect">
            <a:avLst/>
          </a:prstGeom>
          <a:noFill/>
          <a:ln>
            <a:noFill/>
          </a:ln>
        </p:spPr>
        <p:txBody>
          <a:bodyPr anchorCtr="0" anchor="t" bIns="0" lIns="0" spcFirstLastPara="1" rIns="0" wrap="square" tIns="0">
            <a:spAutoFit/>
          </a:bodyPr>
          <a:lstStyle/>
          <a:p>
            <a:pPr indent="0" lvl="0" marL="0" marR="0" rtl="0" algn="l">
              <a:lnSpc>
                <a:spcPct val="141843"/>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REMBOURSEMENT</a:t>
            </a:r>
            <a:endParaRPr b="0" i="0" sz="987" u="none" cap="none" strike="noStrike">
              <a:solidFill>
                <a:schemeClr val="dk1"/>
              </a:solidFill>
              <a:latin typeface="Calibri"/>
              <a:ea typeface="Calibri"/>
              <a:cs typeface="Calibri"/>
              <a:sym typeface="Calibri"/>
            </a:endParaRPr>
          </a:p>
        </p:txBody>
      </p:sp>
      <p:sp>
        <p:nvSpPr>
          <p:cNvPr id="389" name="Google Shape;389;p11"/>
          <p:cNvSpPr/>
          <p:nvPr/>
        </p:nvSpPr>
        <p:spPr>
          <a:xfrm>
            <a:off x="2393156" y="3982641"/>
            <a:ext cx="5922169" cy="385763"/>
          </a:xfrm>
          <a:prstGeom prst="rect">
            <a:avLst/>
          </a:prstGeom>
          <a:noFill/>
          <a:ln>
            <a:noFill/>
          </a:ln>
        </p:spPr>
        <p:txBody>
          <a:bodyPr anchorCtr="0" anchor="t" bIns="0" lIns="0" spcFirstLastPara="1" rIns="0" wrap="square" tIns="0">
            <a:spAutoFit/>
          </a:bodyPr>
          <a:lstStyle/>
          <a:p>
            <a:pPr indent="0" lvl="0" marL="0" marR="0" rtl="0" algn="l">
              <a:lnSpc>
                <a:spcPct val="169491"/>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Assuré dans tous les scénarios grâce à la première vente pré-commercialisée (1 650 000 €) et aux marges opérationnelles.</a:t>
            </a:r>
            <a:endParaRPr b="0" i="0" sz="885"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pic>
        <p:nvPicPr>
          <p:cNvPr descr="preencoded.png" id="395" name="Google Shape;395;p12"/>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396" name="Google Shape;396;p12"/>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Synthèse et Proposition de Financement</a:t>
            </a:r>
            <a:endParaRPr b="0" i="0" sz="2436" u="none" cap="none" strike="noStrike">
              <a:solidFill>
                <a:schemeClr val="dk1"/>
              </a:solidFill>
              <a:latin typeface="Calibri"/>
              <a:ea typeface="Calibri"/>
              <a:cs typeface="Calibri"/>
              <a:sym typeface="Calibri"/>
            </a:endParaRPr>
          </a:p>
        </p:txBody>
      </p:sp>
      <p:sp>
        <p:nvSpPr>
          <p:cNvPr id="397" name="Google Shape;397;p12"/>
          <p:cNvSpPr/>
          <p:nvPr/>
        </p:nvSpPr>
        <p:spPr>
          <a:xfrm>
            <a:off x="571500" y="1042988"/>
            <a:ext cx="8001000" cy="428625"/>
          </a:xfrm>
          <a:prstGeom prst="rect">
            <a:avLst/>
          </a:prstGeom>
          <a:solidFill>
            <a:srgbClr val="000000">
              <a:alpha val="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12"/>
          <p:cNvSpPr/>
          <p:nvPr/>
        </p:nvSpPr>
        <p:spPr>
          <a:xfrm>
            <a:off x="571500" y="1042988"/>
            <a:ext cx="28575" cy="428625"/>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12"/>
          <p:cNvSpPr/>
          <p:nvPr/>
        </p:nvSpPr>
        <p:spPr>
          <a:xfrm>
            <a:off x="571500" y="1042988"/>
            <a:ext cx="8001000" cy="428625"/>
          </a:xfrm>
          <a:prstGeom prst="rect">
            <a:avLst/>
          </a:prstGeom>
          <a:noFill/>
          <a:ln>
            <a:noFill/>
          </a:ln>
        </p:spPr>
        <p:txBody>
          <a:bodyPr anchorCtr="0" anchor="t" bIns="0" lIns="170050" spcFirstLastPara="1" rIns="0" wrap="square" tIns="0">
            <a:spAutoFit/>
          </a:bodyPr>
          <a:lstStyle/>
          <a:p>
            <a:pPr indent="0" lvl="0" marL="0" marR="0" rtl="0" algn="l">
              <a:lnSpc>
                <a:spcPct val="161904"/>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L'opération présente un profil d'investissement solide, combinant une stratégie commerciale validée par la pré-commercialisation, une équipe expérimentée avec un historique de rentabilité, et une structure financière prudente.</a:t>
            </a:r>
            <a:endParaRPr b="0" i="0" sz="1050" u="none" cap="none" strike="noStrike">
              <a:solidFill>
                <a:schemeClr val="dk1"/>
              </a:solidFill>
              <a:latin typeface="Calibri"/>
              <a:ea typeface="Calibri"/>
              <a:cs typeface="Calibri"/>
              <a:sym typeface="Calibri"/>
            </a:endParaRPr>
          </a:p>
        </p:txBody>
      </p:sp>
      <p:sp>
        <p:nvSpPr>
          <p:cNvPr id="400" name="Google Shape;400;p12"/>
          <p:cNvSpPr/>
          <p:nvPr/>
        </p:nvSpPr>
        <p:spPr>
          <a:xfrm>
            <a:off x="571500" y="1614488"/>
            <a:ext cx="2581266" cy="703994"/>
          </a:xfrm>
          <a:prstGeom prst="rect">
            <a:avLst/>
          </a:prstGeom>
          <a:solidFill>
            <a:srgbClr val="FFFFFF"/>
          </a:solidFill>
          <a:ln cap="flat" cmpd="sng" w="9525">
            <a:solidFill>
              <a:srgbClr val="E8D5C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p12"/>
          <p:cNvSpPr/>
          <p:nvPr/>
        </p:nvSpPr>
        <p:spPr>
          <a:xfrm>
            <a:off x="657225" y="1700213"/>
            <a:ext cx="101798" cy="228600"/>
          </a:xfrm>
          <a:prstGeom prst="rect">
            <a:avLst/>
          </a:prstGeom>
          <a:noFill/>
          <a:ln>
            <a:noFill/>
          </a:ln>
        </p:spPr>
        <p:txBody>
          <a:bodyPr anchorCtr="0" anchor="t" bIns="0" lIns="0" spcFirstLastPara="1" rIns="0" wrap="square" tIns="0">
            <a:spAutoFit/>
          </a:bodyPr>
          <a:lstStyle/>
          <a:p>
            <a:pPr indent="0" lvl="0" marL="0" marR="0" rtl="0" algn="l">
              <a:lnSpc>
                <a:spcPct val="112359"/>
              </a:lnSpc>
              <a:spcBef>
                <a:spcPts val="0"/>
              </a:spcBef>
              <a:spcAft>
                <a:spcPts val="0"/>
              </a:spcAft>
              <a:buClr>
                <a:srgbClr val="F26B3A"/>
              </a:buClr>
              <a:buSzPts val="1602"/>
              <a:buFont typeface="Inter"/>
              <a:buNone/>
            </a:pPr>
            <a:r>
              <a:rPr b="1" i="0" lang="en-US" sz="1602" u="none" cap="none" strike="noStrike">
                <a:solidFill>
                  <a:srgbClr val="F26B3A"/>
                </a:solidFill>
                <a:latin typeface="Inter"/>
                <a:ea typeface="Inter"/>
                <a:cs typeface="Inter"/>
                <a:sym typeface="Inter"/>
              </a:rPr>
              <a:t>1</a:t>
            </a:r>
            <a:endParaRPr b="0" i="0" sz="1602" u="none" cap="none" strike="noStrike">
              <a:solidFill>
                <a:schemeClr val="dk1"/>
              </a:solidFill>
              <a:latin typeface="Calibri"/>
              <a:ea typeface="Calibri"/>
              <a:cs typeface="Calibri"/>
              <a:sym typeface="Calibri"/>
            </a:endParaRPr>
          </a:p>
        </p:txBody>
      </p:sp>
      <p:sp>
        <p:nvSpPr>
          <p:cNvPr id="402" name="Google Shape;402;p12"/>
          <p:cNvSpPr/>
          <p:nvPr/>
        </p:nvSpPr>
        <p:spPr>
          <a:xfrm>
            <a:off x="844748" y="1700213"/>
            <a:ext cx="2222292"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ACTIF STRATÉGIQUE</a:t>
            </a:r>
            <a:endParaRPr b="0" i="0" sz="885" u="none" cap="none" strike="noStrike">
              <a:solidFill>
                <a:schemeClr val="dk1"/>
              </a:solidFill>
              <a:latin typeface="Calibri"/>
              <a:ea typeface="Calibri"/>
              <a:cs typeface="Calibri"/>
              <a:sym typeface="Calibri"/>
            </a:endParaRPr>
          </a:p>
        </p:txBody>
      </p:sp>
      <p:sp>
        <p:nvSpPr>
          <p:cNvPr id="403" name="Google Shape;403;p12"/>
          <p:cNvSpPr/>
          <p:nvPr/>
        </p:nvSpPr>
        <p:spPr>
          <a:xfrm>
            <a:off x="844748" y="1898452"/>
            <a:ext cx="2222292" cy="320018"/>
          </a:xfrm>
          <a:prstGeom prst="rect">
            <a:avLst/>
          </a:prstGeom>
          <a:noFill/>
          <a:ln>
            <a:noFill/>
          </a:ln>
        </p:spPr>
        <p:txBody>
          <a:bodyPr anchorCtr="0" anchor="t" bIns="0" lIns="0" spcFirstLastPara="1" rIns="0" wrap="square" tIns="0">
            <a:spAutoFit/>
          </a:bodyPr>
          <a:lstStyle/>
          <a:p>
            <a:pPr indent="0" lvl="0" marL="0" marR="0" rtl="0" algn="l">
              <a:lnSpc>
                <a:spcPct val="15587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Localisation logistique premium, potentiel de segmentation élevé.</a:t>
            </a:r>
            <a:endParaRPr b="0" i="0" sz="834" u="none" cap="none" strike="noStrike">
              <a:solidFill>
                <a:schemeClr val="dk1"/>
              </a:solidFill>
              <a:latin typeface="Calibri"/>
              <a:ea typeface="Calibri"/>
              <a:cs typeface="Calibri"/>
              <a:sym typeface="Calibri"/>
            </a:endParaRPr>
          </a:p>
        </p:txBody>
      </p:sp>
      <p:sp>
        <p:nvSpPr>
          <p:cNvPr id="404" name="Google Shape;404;p12"/>
          <p:cNvSpPr/>
          <p:nvPr/>
        </p:nvSpPr>
        <p:spPr>
          <a:xfrm>
            <a:off x="3281353" y="1614488"/>
            <a:ext cx="2581266" cy="703994"/>
          </a:xfrm>
          <a:prstGeom prst="rect">
            <a:avLst/>
          </a:prstGeom>
          <a:solidFill>
            <a:srgbClr val="FFFFFF"/>
          </a:solidFill>
          <a:ln cap="flat" cmpd="sng" w="9525">
            <a:solidFill>
              <a:srgbClr val="E8D5C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5" name="Google Shape;405;p12"/>
          <p:cNvSpPr/>
          <p:nvPr/>
        </p:nvSpPr>
        <p:spPr>
          <a:xfrm>
            <a:off x="3367078" y="1700213"/>
            <a:ext cx="146447" cy="228600"/>
          </a:xfrm>
          <a:prstGeom prst="rect">
            <a:avLst/>
          </a:prstGeom>
          <a:noFill/>
          <a:ln>
            <a:noFill/>
          </a:ln>
        </p:spPr>
        <p:txBody>
          <a:bodyPr anchorCtr="0" anchor="t" bIns="0" lIns="0" spcFirstLastPara="1" rIns="0" wrap="square" tIns="0">
            <a:spAutoFit/>
          </a:bodyPr>
          <a:lstStyle/>
          <a:p>
            <a:pPr indent="0" lvl="0" marL="0" marR="0" rtl="0" algn="l">
              <a:lnSpc>
                <a:spcPct val="112359"/>
              </a:lnSpc>
              <a:spcBef>
                <a:spcPts val="0"/>
              </a:spcBef>
              <a:spcAft>
                <a:spcPts val="0"/>
              </a:spcAft>
              <a:buClr>
                <a:srgbClr val="F26B3A"/>
              </a:buClr>
              <a:buSzPts val="1602"/>
              <a:buFont typeface="Inter"/>
              <a:buNone/>
            </a:pPr>
            <a:r>
              <a:rPr b="1" i="0" lang="en-US" sz="1602" u="none" cap="none" strike="noStrike">
                <a:solidFill>
                  <a:srgbClr val="F26B3A"/>
                </a:solidFill>
                <a:latin typeface="Inter"/>
                <a:ea typeface="Inter"/>
                <a:cs typeface="Inter"/>
                <a:sym typeface="Inter"/>
              </a:rPr>
              <a:t>2</a:t>
            </a:r>
            <a:endParaRPr b="0" i="0" sz="1602" u="none" cap="none" strike="noStrike">
              <a:solidFill>
                <a:schemeClr val="dk1"/>
              </a:solidFill>
              <a:latin typeface="Calibri"/>
              <a:ea typeface="Calibri"/>
              <a:cs typeface="Calibri"/>
              <a:sym typeface="Calibri"/>
            </a:endParaRPr>
          </a:p>
        </p:txBody>
      </p:sp>
      <p:sp>
        <p:nvSpPr>
          <p:cNvPr id="406" name="Google Shape;406;p12"/>
          <p:cNvSpPr/>
          <p:nvPr/>
        </p:nvSpPr>
        <p:spPr>
          <a:xfrm>
            <a:off x="3599250" y="1700213"/>
            <a:ext cx="2177644"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MODÈLE VALIDÉ</a:t>
            </a:r>
            <a:endParaRPr b="0" i="0" sz="885" u="none" cap="none" strike="noStrike">
              <a:solidFill>
                <a:schemeClr val="dk1"/>
              </a:solidFill>
              <a:latin typeface="Calibri"/>
              <a:ea typeface="Calibri"/>
              <a:cs typeface="Calibri"/>
              <a:sym typeface="Calibri"/>
            </a:endParaRPr>
          </a:p>
        </p:txBody>
      </p:sp>
      <p:sp>
        <p:nvSpPr>
          <p:cNvPr id="407" name="Google Shape;407;p12"/>
          <p:cNvSpPr/>
          <p:nvPr/>
        </p:nvSpPr>
        <p:spPr>
          <a:xfrm>
            <a:off x="3599250" y="1898452"/>
            <a:ext cx="2177644" cy="320018"/>
          </a:xfrm>
          <a:prstGeom prst="rect">
            <a:avLst/>
          </a:prstGeom>
          <a:noFill/>
          <a:ln>
            <a:noFill/>
          </a:ln>
        </p:spPr>
        <p:txBody>
          <a:bodyPr anchorCtr="0" anchor="t" bIns="0" lIns="0" spcFirstLastPara="1" rIns="0" wrap="square" tIns="0">
            <a:spAutoFit/>
          </a:bodyPr>
          <a:lstStyle/>
          <a:p>
            <a:pPr indent="0" lvl="0" marL="0" marR="0" rtl="0" algn="l">
              <a:lnSpc>
                <a:spcPct val="15587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Pré-commercialisation engagée couvrant 50% du prix d'acquisition.</a:t>
            </a:r>
            <a:endParaRPr b="0" i="0" sz="834" u="none" cap="none" strike="noStrike">
              <a:solidFill>
                <a:schemeClr val="dk1"/>
              </a:solidFill>
              <a:latin typeface="Calibri"/>
              <a:ea typeface="Calibri"/>
              <a:cs typeface="Calibri"/>
              <a:sym typeface="Calibri"/>
            </a:endParaRPr>
          </a:p>
        </p:txBody>
      </p:sp>
      <p:sp>
        <p:nvSpPr>
          <p:cNvPr id="408" name="Google Shape;408;p12"/>
          <p:cNvSpPr/>
          <p:nvPr/>
        </p:nvSpPr>
        <p:spPr>
          <a:xfrm>
            <a:off x="5991206" y="1614488"/>
            <a:ext cx="2581294" cy="703994"/>
          </a:xfrm>
          <a:prstGeom prst="rect">
            <a:avLst/>
          </a:prstGeom>
          <a:solidFill>
            <a:srgbClr val="FFFFFF"/>
          </a:solidFill>
          <a:ln cap="flat" cmpd="sng" w="9525">
            <a:solidFill>
              <a:srgbClr val="E8D5C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9" name="Google Shape;409;p12"/>
          <p:cNvSpPr/>
          <p:nvPr/>
        </p:nvSpPr>
        <p:spPr>
          <a:xfrm>
            <a:off x="6076931" y="1700213"/>
            <a:ext cx="150019" cy="228600"/>
          </a:xfrm>
          <a:prstGeom prst="rect">
            <a:avLst/>
          </a:prstGeom>
          <a:noFill/>
          <a:ln>
            <a:noFill/>
          </a:ln>
        </p:spPr>
        <p:txBody>
          <a:bodyPr anchorCtr="0" anchor="t" bIns="0" lIns="0" spcFirstLastPara="1" rIns="0" wrap="square" tIns="0">
            <a:spAutoFit/>
          </a:bodyPr>
          <a:lstStyle/>
          <a:p>
            <a:pPr indent="0" lvl="0" marL="0" marR="0" rtl="0" algn="l">
              <a:lnSpc>
                <a:spcPct val="112359"/>
              </a:lnSpc>
              <a:spcBef>
                <a:spcPts val="0"/>
              </a:spcBef>
              <a:spcAft>
                <a:spcPts val="0"/>
              </a:spcAft>
              <a:buClr>
                <a:srgbClr val="F26B3A"/>
              </a:buClr>
              <a:buSzPts val="1602"/>
              <a:buFont typeface="Inter"/>
              <a:buNone/>
            </a:pPr>
            <a:r>
              <a:rPr b="1" i="0" lang="en-US" sz="1602" u="none" cap="none" strike="noStrike">
                <a:solidFill>
                  <a:srgbClr val="F26B3A"/>
                </a:solidFill>
                <a:latin typeface="Inter"/>
                <a:ea typeface="Inter"/>
                <a:cs typeface="Inter"/>
                <a:sym typeface="Inter"/>
              </a:rPr>
              <a:t>3</a:t>
            </a:r>
            <a:endParaRPr b="0" i="0" sz="1602" u="none" cap="none" strike="noStrike">
              <a:solidFill>
                <a:schemeClr val="dk1"/>
              </a:solidFill>
              <a:latin typeface="Calibri"/>
              <a:ea typeface="Calibri"/>
              <a:cs typeface="Calibri"/>
              <a:sym typeface="Calibri"/>
            </a:endParaRPr>
          </a:p>
        </p:txBody>
      </p:sp>
      <p:sp>
        <p:nvSpPr>
          <p:cNvPr id="410" name="Google Shape;410;p12"/>
          <p:cNvSpPr/>
          <p:nvPr/>
        </p:nvSpPr>
        <p:spPr>
          <a:xfrm>
            <a:off x="6312675" y="1700213"/>
            <a:ext cx="2174100"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ÉQUIPE COMPÉTENTE</a:t>
            </a:r>
            <a:endParaRPr b="0" i="0" sz="885" u="none" cap="none" strike="noStrike">
              <a:solidFill>
                <a:schemeClr val="dk1"/>
              </a:solidFill>
              <a:latin typeface="Calibri"/>
              <a:ea typeface="Calibri"/>
              <a:cs typeface="Calibri"/>
              <a:sym typeface="Calibri"/>
            </a:endParaRPr>
          </a:p>
        </p:txBody>
      </p:sp>
      <p:sp>
        <p:nvSpPr>
          <p:cNvPr id="411" name="Google Shape;411;p12"/>
          <p:cNvSpPr/>
          <p:nvPr/>
        </p:nvSpPr>
        <p:spPr>
          <a:xfrm>
            <a:off x="6312675" y="1898452"/>
            <a:ext cx="2174100" cy="320018"/>
          </a:xfrm>
          <a:prstGeom prst="rect">
            <a:avLst/>
          </a:prstGeom>
          <a:noFill/>
          <a:ln>
            <a:noFill/>
          </a:ln>
        </p:spPr>
        <p:txBody>
          <a:bodyPr anchorCtr="0" anchor="t" bIns="0" lIns="0" spcFirstLastPara="1" rIns="0" wrap="square" tIns="0">
            <a:spAutoFit/>
          </a:bodyPr>
          <a:lstStyle/>
          <a:p>
            <a:pPr indent="0" lvl="0" marL="0" marR="0" rtl="0" algn="l">
              <a:lnSpc>
                <a:spcPct val="15587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8 ans d'expérience, 5 projets réalisés, marges nettes de 20% à 60%.</a:t>
            </a:r>
            <a:endParaRPr b="0" i="0" sz="834" u="none" cap="none" strike="noStrike">
              <a:solidFill>
                <a:schemeClr val="dk1"/>
              </a:solidFill>
              <a:latin typeface="Calibri"/>
              <a:ea typeface="Calibri"/>
              <a:cs typeface="Calibri"/>
              <a:sym typeface="Calibri"/>
            </a:endParaRPr>
          </a:p>
        </p:txBody>
      </p:sp>
      <p:sp>
        <p:nvSpPr>
          <p:cNvPr id="412" name="Google Shape;412;p12"/>
          <p:cNvSpPr/>
          <p:nvPr/>
        </p:nvSpPr>
        <p:spPr>
          <a:xfrm>
            <a:off x="571500" y="2432782"/>
            <a:ext cx="2581266" cy="703994"/>
          </a:xfrm>
          <a:prstGeom prst="rect">
            <a:avLst/>
          </a:prstGeom>
          <a:solidFill>
            <a:srgbClr val="FFFFFF"/>
          </a:solidFill>
          <a:ln cap="flat" cmpd="sng" w="9525">
            <a:solidFill>
              <a:srgbClr val="E8D5C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3" name="Google Shape;413;p12"/>
          <p:cNvSpPr/>
          <p:nvPr/>
        </p:nvSpPr>
        <p:spPr>
          <a:xfrm>
            <a:off x="657225" y="2518507"/>
            <a:ext cx="157163" cy="228600"/>
          </a:xfrm>
          <a:prstGeom prst="rect">
            <a:avLst/>
          </a:prstGeom>
          <a:noFill/>
          <a:ln>
            <a:noFill/>
          </a:ln>
        </p:spPr>
        <p:txBody>
          <a:bodyPr anchorCtr="0" anchor="t" bIns="0" lIns="0" spcFirstLastPara="1" rIns="0" wrap="square" tIns="0">
            <a:spAutoFit/>
          </a:bodyPr>
          <a:lstStyle/>
          <a:p>
            <a:pPr indent="0" lvl="0" marL="0" marR="0" rtl="0" algn="l">
              <a:lnSpc>
                <a:spcPct val="112359"/>
              </a:lnSpc>
              <a:spcBef>
                <a:spcPts val="0"/>
              </a:spcBef>
              <a:spcAft>
                <a:spcPts val="0"/>
              </a:spcAft>
              <a:buClr>
                <a:srgbClr val="F26B3A"/>
              </a:buClr>
              <a:buSzPts val="1602"/>
              <a:buFont typeface="Inter"/>
              <a:buNone/>
            </a:pPr>
            <a:r>
              <a:rPr b="1" i="0" lang="en-US" sz="1602" u="none" cap="none" strike="noStrike">
                <a:solidFill>
                  <a:srgbClr val="F26B3A"/>
                </a:solidFill>
                <a:latin typeface="Inter"/>
                <a:ea typeface="Inter"/>
                <a:cs typeface="Inter"/>
                <a:sym typeface="Inter"/>
              </a:rPr>
              <a:t>4</a:t>
            </a:r>
            <a:endParaRPr b="0" i="0" sz="1602" u="none" cap="none" strike="noStrike">
              <a:solidFill>
                <a:schemeClr val="dk1"/>
              </a:solidFill>
              <a:latin typeface="Calibri"/>
              <a:ea typeface="Calibri"/>
              <a:cs typeface="Calibri"/>
              <a:sym typeface="Calibri"/>
            </a:endParaRPr>
          </a:p>
        </p:txBody>
      </p:sp>
      <p:sp>
        <p:nvSpPr>
          <p:cNvPr id="414" name="Google Shape;414;p12"/>
          <p:cNvSpPr/>
          <p:nvPr/>
        </p:nvSpPr>
        <p:spPr>
          <a:xfrm>
            <a:off x="900113" y="2518507"/>
            <a:ext cx="2166928"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SÉCURITÉ FINANCIÈRE</a:t>
            </a:r>
            <a:endParaRPr b="0" i="0" sz="885" u="none" cap="none" strike="noStrike">
              <a:solidFill>
                <a:schemeClr val="dk1"/>
              </a:solidFill>
              <a:latin typeface="Calibri"/>
              <a:ea typeface="Calibri"/>
              <a:cs typeface="Calibri"/>
              <a:sym typeface="Calibri"/>
            </a:endParaRPr>
          </a:p>
        </p:txBody>
      </p:sp>
      <p:sp>
        <p:nvSpPr>
          <p:cNvPr id="415" name="Google Shape;415;p12"/>
          <p:cNvSpPr/>
          <p:nvPr/>
        </p:nvSpPr>
        <p:spPr>
          <a:xfrm>
            <a:off x="900113" y="2716746"/>
            <a:ext cx="2166928" cy="320018"/>
          </a:xfrm>
          <a:prstGeom prst="rect">
            <a:avLst/>
          </a:prstGeom>
          <a:noFill/>
          <a:ln>
            <a:noFill/>
          </a:ln>
        </p:spPr>
        <p:txBody>
          <a:bodyPr anchorCtr="0" anchor="t" bIns="0" lIns="0" spcFirstLastPara="1" rIns="0" wrap="square" tIns="0">
            <a:spAutoFit/>
          </a:bodyPr>
          <a:lstStyle/>
          <a:p>
            <a:pPr indent="0" lvl="0" marL="0" marR="0" rtl="0" algn="l">
              <a:lnSpc>
                <a:spcPct val="15587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Première vente couvrant 55% du financement recherché.</a:t>
            </a:r>
            <a:endParaRPr b="0" i="0" sz="834" u="none" cap="none" strike="noStrike">
              <a:solidFill>
                <a:schemeClr val="dk1"/>
              </a:solidFill>
              <a:latin typeface="Calibri"/>
              <a:ea typeface="Calibri"/>
              <a:cs typeface="Calibri"/>
              <a:sym typeface="Calibri"/>
            </a:endParaRPr>
          </a:p>
        </p:txBody>
      </p:sp>
      <p:sp>
        <p:nvSpPr>
          <p:cNvPr id="416" name="Google Shape;416;p12"/>
          <p:cNvSpPr/>
          <p:nvPr/>
        </p:nvSpPr>
        <p:spPr>
          <a:xfrm>
            <a:off x="3281353" y="2432782"/>
            <a:ext cx="2581266" cy="689707"/>
          </a:xfrm>
          <a:prstGeom prst="rect">
            <a:avLst/>
          </a:prstGeom>
          <a:solidFill>
            <a:srgbClr val="FFFFFF"/>
          </a:solidFill>
          <a:ln cap="flat" cmpd="sng" w="9525">
            <a:solidFill>
              <a:srgbClr val="E8D5C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7" name="Google Shape;417;p12"/>
          <p:cNvSpPr/>
          <p:nvPr/>
        </p:nvSpPr>
        <p:spPr>
          <a:xfrm>
            <a:off x="3367078" y="2518507"/>
            <a:ext cx="144661" cy="228600"/>
          </a:xfrm>
          <a:prstGeom prst="rect">
            <a:avLst/>
          </a:prstGeom>
          <a:noFill/>
          <a:ln>
            <a:noFill/>
          </a:ln>
        </p:spPr>
        <p:txBody>
          <a:bodyPr anchorCtr="0" anchor="t" bIns="0" lIns="0" spcFirstLastPara="1" rIns="0" wrap="square" tIns="0">
            <a:spAutoFit/>
          </a:bodyPr>
          <a:lstStyle/>
          <a:p>
            <a:pPr indent="0" lvl="0" marL="0" marR="0" rtl="0" algn="l">
              <a:lnSpc>
                <a:spcPct val="112359"/>
              </a:lnSpc>
              <a:spcBef>
                <a:spcPts val="0"/>
              </a:spcBef>
              <a:spcAft>
                <a:spcPts val="0"/>
              </a:spcAft>
              <a:buClr>
                <a:srgbClr val="F26B3A"/>
              </a:buClr>
              <a:buSzPts val="1602"/>
              <a:buFont typeface="Inter"/>
              <a:buNone/>
            </a:pPr>
            <a:r>
              <a:rPr b="1" i="0" lang="en-US" sz="1602" u="none" cap="none" strike="noStrike">
                <a:solidFill>
                  <a:srgbClr val="F26B3A"/>
                </a:solidFill>
                <a:latin typeface="Inter"/>
                <a:ea typeface="Inter"/>
                <a:cs typeface="Inter"/>
                <a:sym typeface="Inter"/>
              </a:rPr>
              <a:t>5</a:t>
            </a:r>
            <a:endParaRPr b="0" i="0" sz="1602" u="none" cap="none" strike="noStrike">
              <a:solidFill>
                <a:schemeClr val="dk1"/>
              </a:solidFill>
              <a:latin typeface="Calibri"/>
              <a:ea typeface="Calibri"/>
              <a:cs typeface="Calibri"/>
              <a:sym typeface="Calibri"/>
            </a:endParaRPr>
          </a:p>
        </p:txBody>
      </p:sp>
      <p:sp>
        <p:nvSpPr>
          <p:cNvPr id="418" name="Google Shape;418;p12"/>
          <p:cNvSpPr/>
          <p:nvPr/>
        </p:nvSpPr>
        <p:spPr>
          <a:xfrm>
            <a:off x="3597464" y="2518507"/>
            <a:ext cx="2109192"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RENTABILITÉ ATTRACTIVE</a:t>
            </a:r>
            <a:endParaRPr b="0" i="0" sz="885" u="none" cap="none" strike="noStrike">
              <a:solidFill>
                <a:schemeClr val="dk1"/>
              </a:solidFill>
              <a:latin typeface="Calibri"/>
              <a:ea typeface="Calibri"/>
              <a:cs typeface="Calibri"/>
              <a:sym typeface="Calibri"/>
            </a:endParaRPr>
          </a:p>
        </p:txBody>
      </p:sp>
      <p:sp>
        <p:nvSpPr>
          <p:cNvPr id="419" name="Google Shape;419;p12"/>
          <p:cNvSpPr/>
          <p:nvPr/>
        </p:nvSpPr>
        <p:spPr>
          <a:xfrm>
            <a:off x="3597464" y="2716746"/>
            <a:ext cx="2109192" cy="160009"/>
          </a:xfrm>
          <a:prstGeom prst="rect">
            <a:avLst/>
          </a:prstGeom>
          <a:noFill/>
          <a:ln>
            <a:noFill/>
          </a:ln>
        </p:spPr>
        <p:txBody>
          <a:bodyPr anchorCtr="0" anchor="t" bIns="0" lIns="0" spcFirstLastPara="1" rIns="0" wrap="square" tIns="0">
            <a:spAutoFit/>
          </a:bodyPr>
          <a:lstStyle/>
          <a:p>
            <a:pPr indent="0" lvl="0" marL="0" marR="0" rtl="0" algn="l">
              <a:lnSpc>
                <a:spcPct val="15587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ROI projeté de 20% à 60% sur 12 mois.</a:t>
            </a:r>
            <a:endParaRPr b="0" i="0" sz="834" u="none" cap="none" strike="noStrike">
              <a:solidFill>
                <a:schemeClr val="dk1"/>
              </a:solidFill>
              <a:latin typeface="Calibri"/>
              <a:ea typeface="Calibri"/>
              <a:cs typeface="Calibri"/>
              <a:sym typeface="Calibri"/>
            </a:endParaRPr>
          </a:p>
        </p:txBody>
      </p:sp>
      <p:sp>
        <p:nvSpPr>
          <p:cNvPr id="420" name="Google Shape;420;p12"/>
          <p:cNvSpPr/>
          <p:nvPr/>
        </p:nvSpPr>
        <p:spPr>
          <a:xfrm>
            <a:off x="571500" y="4243388"/>
            <a:ext cx="8001000" cy="75723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12"/>
          <p:cNvSpPr/>
          <p:nvPr/>
        </p:nvSpPr>
        <p:spPr>
          <a:xfrm>
            <a:off x="785813" y="4518422"/>
            <a:ext cx="1828800"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F26B3A"/>
              </a:buClr>
              <a:buSzPts val="1193"/>
              <a:buFont typeface="Inter"/>
              <a:buNone/>
            </a:pPr>
            <a:r>
              <a:rPr b="1" i="0" lang="en-US" sz="1193" u="none" cap="none" strike="noStrike">
                <a:solidFill>
                  <a:srgbClr val="F26B3A"/>
                </a:solidFill>
                <a:latin typeface="Inter"/>
                <a:ea typeface="Inter"/>
                <a:cs typeface="Inter"/>
                <a:sym typeface="Inter"/>
              </a:rPr>
              <a:t>RECOMMANDATION</a:t>
            </a:r>
            <a:endParaRPr b="0" i="0" sz="1193" u="none" cap="none" strike="noStrike">
              <a:solidFill>
                <a:schemeClr val="dk1"/>
              </a:solidFill>
              <a:latin typeface="Calibri"/>
              <a:ea typeface="Calibri"/>
              <a:cs typeface="Calibri"/>
              <a:sym typeface="Calibri"/>
            </a:endParaRPr>
          </a:p>
        </p:txBody>
      </p:sp>
      <p:sp>
        <p:nvSpPr>
          <p:cNvPr id="422" name="Google Shape;422;p12"/>
          <p:cNvSpPr/>
          <p:nvPr/>
        </p:nvSpPr>
        <p:spPr>
          <a:xfrm>
            <a:off x="2757488" y="4386263"/>
            <a:ext cx="5600700" cy="471488"/>
          </a:xfrm>
          <a:prstGeom prst="rect">
            <a:avLst/>
          </a:prstGeom>
          <a:noFill/>
          <a:ln>
            <a:noFill/>
          </a:ln>
        </p:spPr>
        <p:txBody>
          <a:bodyPr anchorCtr="0" anchor="t" bIns="0" lIns="0" spcFirstLastPara="1" rIns="0" wrap="square" tIns="0">
            <a:spAutoFit/>
          </a:bodyPr>
          <a:lstStyle/>
          <a:p>
            <a:pPr indent="0" lvl="0" marL="0" marR="0" rtl="0" algn="l">
              <a:lnSpc>
                <a:spcPct val="142497"/>
              </a:lnSpc>
              <a:spcBef>
                <a:spcPts val="0"/>
              </a:spcBef>
              <a:spcAft>
                <a:spcPts val="0"/>
              </a:spcAft>
              <a:buClr>
                <a:srgbClr val="E8D5C4"/>
              </a:buClr>
              <a:buSzPts val="1050"/>
              <a:buFont typeface="Inter"/>
              <a:buNone/>
            </a:pPr>
            <a:r>
              <a:rPr b="0" i="0" lang="en-US" sz="1050" u="none" cap="none" strike="noStrike">
                <a:solidFill>
                  <a:srgbClr val="E8D5C4"/>
                </a:solidFill>
                <a:latin typeface="Inter"/>
                <a:ea typeface="Inter"/>
                <a:cs typeface="Inter"/>
                <a:sym typeface="Inter"/>
              </a:rPr>
              <a:t>Financement du projet à hauteur de </a:t>
            </a:r>
            <a:r>
              <a:rPr b="1" i="0" lang="en-US" sz="1193" u="none" cap="none" strike="noStrike">
                <a:solidFill>
                  <a:srgbClr val="FFFFFF"/>
                </a:solidFill>
                <a:latin typeface="Inter"/>
                <a:ea typeface="Inter"/>
                <a:cs typeface="Inter"/>
                <a:sym typeface="Inter"/>
              </a:rPr>
              <a:t>3 000 000 €</a:t>
            </a:r>
            <a:r>
              <a:rPr b="0" i="0" lang="en-US" sz="1050" u="none" cap="none" strike="noStrike">
                <a:solidFill>
                  <a:srgbClr val="E8D5C4"/>
                </a:solidFill>
                <a:latin typeface="Inter"/>
                <a:ea typeface="Inter"/>
                <a:cs typeface="Inter"/>
                <a:sym typeface="Inter"/>
              </a:rPr>
              <a:t> recommandé, avec mise en place de jalons de suivi liés à la progression des ventes.</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7" name="Shape 427"/>
        <p:cNvGrpSpPr/>
        <p:nvPr/>
      </p:nvGrpSpPr>
      <p:grpSpPr>
        <a:xfrm>
          <a:off x="0" y="0"/>
          <a:ext cx="0" cy="0"/>
          <a:chOff x="0" y="0"/>
          <a:chExt cx="0" cy="0"/>
        </a:xfrm>
      </p:grpSpPr>
      <p:pic>
        <p:nvPicPr>
          <p:cNvPr descr="preencoded.png" id="428" name="Google Shape;428;p13"/>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429" name="Google Shape;429;p13"/>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Calendrier et Conditions de Financement</a:t>
            </a:r>
            <a:endParaRPr b="0" i="0" sz="2436" u="none" cap="none" strike="noStrike">
              <a:solidFill>
                <a:schemeClr val="dk1"/>
              </a:solidFill>
              <a:latin typeface="Calibri"/>
              <a:ea typeface="Calibri"/>
              <a:cs typeface="Calibri"/>
              <a:sym typeface="Calibri"/>
            </a:endParaRPr>
          </a:p>
        </p:txBody>
      </p:sp>
      <p:sp>
        <p:nvSpPr>
          <p:cNvPr id="430" name="Google Shape;430;p13"/>
          <p:cNvSpPr/>
          <p:nvPr/>
        </p:nvSpPr>
        <p:spPr>
          <a:xfrm>
            <a:off x="571500" y="1271588"/>
            <a:ext cx="1255514" cy="307181"/>
          </a:xfrm>
          <a:prstGeom prst="rect">
            <a:avLst/>
          </a:prstGeom>
          <a:noFill/>
          <a:ln>
            <a:noFill/>
          </a:ln>
        </p:spPr>
        <p:txBody>
          <a:bodyPr anchorCtr="0" anchor="t" bIns="85075"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JALONS CLÉS</a:t>
            </a:r>
            <a:endParaRPr b="0" i="0" sz="1193" u="none" cap="none" strike="noStrike">
              <a:solidFill>
                <a:schemeClr val="dk1"/>
              </a:solidFill>
              <a:latin typeface="Calibri"/>
              <a:ea typeface="Calibri"/>
              <a:cs typeface="Calibri"/>
              <a:sym typeface="Calibri"/>
            </a:endParaRPr>
          </a:p>
        </p:txBody>
      </p:sp>
      <p:sp>
        <p:nvSpPr>
          <p:cNvPr id="431" name="Google Shape;431;p13"/>
          <p:cNvSpPr/>
          <p:nvPr/>
        </p:nvSpPr>
        <p:spPr>
          <a:xfrm>
            <a:off x="571500" y="1793081"/>
            <a:ext cx="1000125" cy="308967"/>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2" name="Google Shape;432;p13"/>
          <p:cNvSpPr/>
          <p:nvPr/>
        </p:nvSpPr>
        <p:spPr>
          <a:xfrm>
            <a:off x="571500" y="1793081"/>
            <a:ext cx="1000125" cy="308967"/>
          </a:xfrm>
          <a:prstGeom prst="rect">
            <a:avLst/>
          </a:prstGeom>
          <a:noFill/>
          <a:ln>
            <a:noFill/>
          </a:ln>
        </p:spPr>
        <p:txBody>
          <a:bodyPr anchorCtr="0" anchor="t" bIns="102100" lIns="136000" spcFirstLastPara="1" rIns="136000" wrap="square" tIns="102100">
            <a:spAutoFit/>
          </a:bodyPr>
          <a:lstStyle/>
          <a:p>
            <a:pPr indent="0" lvl="0" marL="0" marR="0" rtl="0" algn="ctr">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J+0 à J+45</a:t>
            </a:r>
            <a:endParaRPr b="0" i="0" sz="784" u="none" cap="none" strike="noStrike">
              <a:solidFill>
                <a:schemeClr val="dk1"/>
              </a:solidFill>
              <a:latin typeface="Calibri"/>
              <a:ea typeface="Calibri"/>
              <a:cs typeface="Calibri"/>
              <a:sym typeface="Calibri"/>
            </a:endParaRPr>
          </a:p>
        </p:txBody>
      </p:sp>
      <p:sp>
        <p:nvSpPr>
          <p:cNvPr id="433" name="Google Shape;433;p13"/>
          <p:cNvSpPr/>
          <p:nvPr/>
        </p:nvSpPr>
        <p:spPr>
          <a:xfrm>
            <a:off x="1714500" y="1850231"/>
            <a:ext cx="2643188"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Clôture initiale</a:t>
            </a:r>
            <a:endParaRPr b="0" i="0" sz="885" u="none" cap="none" strike="noStrike">
              <a:solidFill>
                <a:schemeClr val="dk1"/>
              </a:solidFill>
              <a:latin typeface="Calibri"/>
              <a:ea typeface="Calibri"/>
              <a:cs typeface="Calibri"/>
              <a:sym typeface="Calibri"/>
            </a:endParaRPr>
          </a:p>
        </p:txBody>
      </p:sp>
      <p:sp>
        <p:nvSpPr>
          <p:cNvPr id="434" name="Google Shape;434;p13"/>
          <p:cNvSpPr/>
          <p:nvPr/>
        </p:nvSpPr>
        <p:spPr>
          <a:xfrm>
            <a:off x="1714500" y="2034183"/>
            <a:ext cx="2643188" cy="342900"/>
          </a:xfrm>
          <a:prstGeom prst="rect">
            <a:avLst/>
          </a:prstGeom>
          <a:noFill/>
          <a:ln>
            <a:noFill/>
          </a:ln>
        </p:spPr>
        <p:txBody>
          <a:bodyPr anchorCtr="0" anchor="t" bIns="0" lIns="0" spcFirstLastPara="1" rIns="0" wrap="square" tIns="0">
            <a:spAutoFit/>
          </a:bodyPr>
          <a:lstStyle/>
          <a:p>
            <a:pPr indent="0" lvl="0" marL="0" marR="0" rtl="0" algn="l">
              <a:lnSpc>
                <a:spcPct val="16786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Finalisation du financement et clôture de la première vente.</a:t>
            </a:r>
            <a:endParaRPr b="0" i="0" sz="834" u="none" cap="none" strike="noStrike">
              <a:solidFill>
                <a:schemeClr val="dk1"/>
              </a:solidFill>
              <a:latin typeface="Calibri"/>
              <a:ea typeface="Calibri"/>
              <a:cs typeface="Calibri"/>
              <a:sym typeface="Calibri"/>
            </a:endParaRPr>
          </a:p>
        </p:txBody>
      </p:sp>
      <p:sp>
        <p:nvSpPr>
          <p:cNvPr id="435" name="Google Shape;435;p13"/>
          <p:cNvSpPr/>
          <p:nvPr/>
        </p:nvSpPr>
        <p:spPr>
          <a:xfrm>
            <a:off x="571500" y="2548533"/>
            <a:ext cx="1000125" cy="308967"/>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6" name="Google Shape;436;p13"/>
          <p:cNvSpPr/>
          <p:nvPr/>
        </p:nvSpPr>
        <p:spPr>
          <a:xfrm>
            <a:off x="571500" y="2548533"/>
            <a:ext cx="1000125" cy="308967"/>
          </a:xfrm>
          <a:prstGeom prst="rect">
            <a:avLst/>
          </a:prstGeom>
          <a:noFill/>
          <a:ln>
            <a:noFill/>
          </a:ln>
        </p:spPr>
        <p:txBody>
          <a:bodyPr anchorCtr="0" anchor="t" bIns="102100" lIns="136000" spcFirstLastPara="1" rIns="136000" wrap="square" tIns="102100">
            <a:spAutoFit/>
          </a:bodyPr>
          <a:lstStyle/>
          <a:p>
            <a:pPr indent="0" lvl="0" marL="0" marR="0" rtl="0" algn="ctr">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J+45 à J+180</a:t>
            </a:r>
            <a:endParaRPr b="0" i="0" sz="784" u="none" cap="none" strike="noStrike">
              <a:solidFill>
                <a:schemeClr val="dk1"/>
              </a:solidFill>
              <a:latin typeface="Calibri"/>
              <a:ea typeface="Calibri"/>
              <a:cs typeface="Calibri"/>
              <a:sym typeface="Calibri"/>
            </a:endParaRPr>
          </a:p>
        </p:txBody>
      </p:sp>
      <p:sp>
        <p:nvSpPr>
          <p:cNvPr id="437" name="Google Shape;437;p13"/>
          <p:cNvSpPr/>
          <p:nvPr/>
        </p:nvSpPr>
        <p:spPr>
          <a:xfrm>
            <a:off x="1714500" y="2605683"/>
            <a:ext cx="2643188"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Valorisation de l'actif</a:t>
            </a:r>
            <a:endParaRPr b="0" i="0" sz="885" u="none" cap="none" strike="noStrike">
              <a:solidFill>
                <a:schemeClr val="dk1"/>
              </a:solidFill>
              <a:latin typeface="Calibri"/>
              <a:ea typeface="Calibri"/>
              <a:cs typeface="Calibri"/>
              <a:sym typeface="Calibri"/>
            </a:endParaRPr>
          </a:p>
        </p:txBody>
      </p:sp>
      <p:sp>
        <p:nvSpPr>
          <p:cNvPr id="438" name="Google Shape;438;p13"/>
          <p:cNvSpPr/>
          <p:nvPr/>
        </p:nvSpPr>
        <p:spPr>
          <a:xfrm>
            <a:off x="1714500" y="2789634"/>
            <a:ext cx="2643188" cy="342900"/>
          </a:xfrm>
          <a:prstGeom prst="rect">
            <a:avLst/>
          </a:prstGeom>
          <a:noFill/>
          <a:ln>
            <a:noFill/>
          </a:ln>
        </p:spPr>
        <p:txBody>
          <a:bodyPr anchorCtr="0" anchor="t" bIns="0" lIns="0" spcFirstLastPara="1" rIns="0" wrap="square" tIns="0">
            <a:spAutoFit/>
          </a:bodyPr>
          <a:lstStyle/>
          <a:p>
            <a:pPr indent="0" lvl="0" marL="0" marR="0" rtl="0" algn="l">
              <a:lnSpc>
                <a:spcPct val="16786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Individualisation des réseaux et séparation physique des cellules.</a:t>
            </a:r>
            <a:endParaRPr b="0" i="0" sz="834" u="none" cap="none" strike="noStrike">
              <a:solidFill>
                <a:schemeClr val="dk1"/>
              </a:solidFill>
              <a:latin typeface="Calibri"/>
              <a:ea typeface="Calibri"/>
              <a:cs typeface="Calibri"/>
              <a:sym typeface="Calibri"/>
            </a:endParaRPr>
          </a:p>
        </p:txBody>
      </p:sp>
      <p:sp>
        <p:nvSpPr>
          <p:cNvPr id="439" name="Google Shape;439;p13"/>
          <p:cNvSpPr/>
          <p:nvPr/>
        </p:nvSpPr>
        <p:spPr>
          <a:xfrm>
            <a:off x="571500" y="3303984"/>
            <a:ext cx="1000125" cy="446484"/>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13"/>
          <p:cNvSpPr/>
          <p:nvPr/>
        </p:nvSpPr>
        <p:spPr>
          <a:xfrm>
            <a:off x="571500" y="3303984"/>
            <a:ext cx="1000125" cy="446484"/>
          </a:xfrm>
          <a:prstGeom prst="rect">
            <a:avLst/>
          </a:prstGeom>
          <a:noFill/>
          <a:ln>
            <a:noFill/>
          </a:ln>
        </p:spPr>
        <p:txBody>
          <a:bodyPr anchorCtr="0" anchor="t" bIns="102100" lIns="136000" spcFirstLastPara="1" rIns="136000" wrap="square" tIns="102100">
            <a:spAutoFit/>
          </a:bodyPr>
          <a:lstStyle/>
          <a:p>
            <a:pPr indent="0" lvl="0" marL="0" marR="0" rtl="0" algn="ctr">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J+180 à J+365</a:t>
            </a:r>
            <a:endParaRPr b="0" i="0" sz="784" u="none" cap="none" strike="noStrike">
              <a:solidFill>
                <a:schemeClr val="dk1"/>
              </a:solidFill>
              <a:latin typeface="Calibri"/>
              <a:ea typeface="Calibri"/>
              <a:cs typeface="Calibri"/>
              <a:sym typeface="Calibri"/>
            </a:endParaRPr>
          </a:p>
        </p:txBody>
      </p:sp>
      <p:sp>
        <p:nvSpPr>
          <p:cNvPr id="441" name="Google Shape;441;p13"/>
          <p:cNvSpPr/>
          <p:nvPr/>
        </p:nvSpPr>
        <p:spPr>
          <a:xfrm>
            <a:off x="1714500" y="3361134"/>
            <a:ext cx="2643188"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Commercialisation</a:t>
            </a:r>
            <a:endParaRPr b="0" i="0" sz="885" u="none" cap="none" strike="noStrike">
              <a:solidFill>
                <a:schemeClr val="dk1"/>
              </a:solidFill>
              <a:latin typeface="Calibri"/>
              <a:ea typeface="Calibri"/>
              <a:cs typeface="Calibri"/>
              <a:sym typeface="Calibri"/>
            </a:endParaRPr>
          </a:p>
        </p:txBody>
      </p:sp>
      <p:sp>
        <p:nvSpPr>
          <p:cNvPr id="442" name="Google Shape;442;p13"/>
          <p:cNvSpPr/>
          <p:nvPr/>
        </p:nvSpPr>
        <p:spPr>
          <a:xfrm>
            <a:off x="1714500" y="3545086"/>
            <a:ext cx="2643188" cy="342900"/>
          </a:xfrm>
          <a:prstGeom prst="rect">
            <a:avLst/>
          </a:prstGeom>
          <a:noFill/>
          <a:ln>
            <a:noFill/>
          </a:ln>
        </p:spPr>
        <p:txBody>
          <a:bodyPr anchorCtr="0" anchor="t" bIns="0" lIns="0" spcFirstLastPara="1" rIns="0" wrap="square" tIns="0">
            <a:spAutoFit/>
          </a:bodyPr>
          <a:lstStyle/>
          <a:p>
            <a:pPr indent="0" lvl="0" marL="0" marR="0" rtl="0" algn="l">
              <a:lnSpc>
                <a:spcPct val="16786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Mise sur le marché et vente progressive des cellules restantes.</a:t>
            </a:r>
            <a:endParaRPr b="0" i="0" sz="834" u="none" cap="none" strike="noStrike">
              <a:solidFill>
                <a:schemeClr val="dk1"/>
              </a:solidFill>
              <a:latin typeface="Calibri"/>
              <a:ea typeface="Calibri"/>
              <a:cs typeface="Calibri"/>
              <a:sym typeface="Calibri"/>
            </a:endParaRPr>
          </a:p>
        </p:txBody>
      </p:sp>
      <p:sp>
        <p:nvSpPr>
          <p:cNvPr id="443" name="Google Shape;443;p13"/>
          <p:cNvSpPr/>
          <p:nvPr/>
        </p:nvSpPr>
        <p:spPr>
          <a:xfrm>
            <a:off x="571500" y="4059436"/>
            <a:ext cx="1000125" cy="308967"/>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13"/>
          <p:cNvSpPr/>
          <p:nvPr/>
        </p:nvSpPr>
        <p:spPr>
          <a:xfrm>
            <a:off x="571500" y="4059436"/>
            <a:ext cx="1000125" cy="308967"/>
          </a:xfrm>
          <a:prstGeom prst="rect">
            <a:avLst/>
          </a:prstGeom>
          <a:noFill/>
          <a:ln>
            <a:noFill/>
          </a:ln>
        </p:spPr>
        <p:txBody>
          <a:bodyPr anchorCtr="0" anchor="t" bIns="102100" lIns="136000" spcFirstLastPara="1" rIns="136000" wrap="square" tIns="102100">
            <a:spAutoFit/>
          </a:bodyPr>
          <a:lstStyle/>
          <a:p>
            <a:pPr indent="0" lvl="0" marL="0" marR="0" rtl="0" algn="ctr">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J+365</a:t>
            </a:r>
            <a:endParaRPr b="0" i="0" sz="784" u="none" cap="none" strike="noStrike">
              <a:solidFill>
                <a:schemeClr val="dk1"/>
              </a:solidFill>
              <a:latin typeface="Calibri"/>
              <a:ea typeface="Calibri"/>
              <a:cs typeface="Calibri"/>
              <a:sym typeface="Calibri"/>
            </a:endParaRPr>
          </a:p>
        </p:txBody>
      </p:sp>
      <p:sp>
        <p:nvSpPr>
          <p:cNvPr id="445" name="Google Shape;445;p13"/>
          <p:cNvSpPr/>
          <p:nvPr/>
        </p:nvSpPr>
        <p:spPr>
          <a:xfrm>
            <a:off x="1714500" y="4116586"/>
            <a:ext cx="2643188"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Clôture de l'opération</a:t>
            </a:r>
            <a:endParaRPr b="0" i="0" sz="885" u="none" cap="none" strike="noStrike">
              <a:solidFill>
                <a:schemeClr val="dk1"/>
              </a:solidFill>
              <a:latin typeface="Calibri"/>
              <a:ea typeface="Calibri"/>
              <a:cs typeface="Calibri"/>
              <a:sym typeface="Calibri"/>
            </a:endParaRPr>
          </a:p>
        </p:txBody>
      </p:sp>
      <p:sp>
        <p:nvSpPr>
          <p:cNvPr id="446" name="Google Shape;446;p13"/>
          <p:cNvSpPr/>
          <p:nvPr/>
        </p:nvSpPr>
        <p:spPr>
          <a:xfrm>
            <a:off x="1714500" y="4300538"/>
            <a:ext cx="2643188" cy="342900"/>
          </a:xfrm>
          <a:prstGeom prst="rect">
            <a:avLst/>
          </a:prstGeom>
          <a:noFill/>
          <a:ln>
            <a:noFill/>
          </a:ln>
        </p:spPr>
        <p:txBody>
          <a:bodyPr anchorCtr="0" anchor="t" bIns="0" lIns="0" spcFirstLastPara="1" rIns="0" wrap="square" tIns="0">
            <a:spAutoFit/>
          </a:bodyPr>
          <a:lstStyle/>
          <a:p>
            <a:pPr indent="0" lvl="0" marL="0" marR="0" rtl="0" algn="l">
              <a:lnSpc>
                <a:spcPct val="16786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Remboursement intégral du financement et distribution des marges.</a:t>
            </a:r>
            <a:endParaRPr b="0" i="0" sz="834" u="none" cap="none" strike="noStrike">
              <a:solidFill>
                <a:schemeClr val="dk1"/>
              </a:solidFill>
              <a:latin typeface="Calibri"/>
              <a:ea typeface="Calibri"/>
              <a:cs typeface="Calibri"/>
              <a:sym typeface="Calibri"/>
            </a:endParaRPr>
          </a:p>
        </p:txBody>
      </p:sp>
      <p:sp>
        <p:nvSpPr>
          <p:cNvPr id="447" name="Google Shape;447;p13"/>
          <p:cNvSpPr/>
          <p:nvPr/>
        </p:nvSpPr>
        <p:spPr>
          <a:xfrm>
            <a:off x="4786313" y="1271588"/>
            <a:ext cx="2323505" cy="307181"/>
          </a:xfrm>
          <a:prstGeom prst="rect">
            <a:avLst/>
          </a:prstGeom>
          <a:noFill/>
          <a:ln>
            <a:noFill/>
          </a:ln>
        </p:spPr>
        <p:txBody>
          <a:bodyPr anchorCtr="0" anchor="t" bIns="85075"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CONDITIONS PROPOSÉES</a:t>
            </a:r>
            <a:endParaRPr b="0" i="0" sz="1193" u="none" cap="none" strike="noStrike">
              <a:solidFill>
                <a:schemeClr val="dk1"/>
              </a:solidFill>
              <a:latin typeface="Calibri"/>
              <a:ea typeface="Calibri"/>
              <a:cs typeface="Calibri"/>
              <a:sym typeface="Calibri"/>
            </a:endParaRPr>
          </a:p>
        </p:txBody>
      </p:sp>
      <p:sp>
        <p:nvSpPr>
          <p:cNvPr id="448" name="Google Shape;448;p13"/>
          <p:cNvSpPr/>
          <p:nvPr/>
        </p:nvSpPr>
        <p:spPr>
          <a:xfrm>
            <a:off x="4786313" y="1793081"/>
            <a:ext cx="3786188" cy="2287786"/>
          </a:xfrm>
          <a:prstGeom prst="rect">
            <a:avLst/>
          </a:prstGeom>
          <a:solidFill>
            <a:srgbClr val="FFFFFF"/>
          </a:solidFill>
          <a:ln cap="flat" cmpd="sng" w="18275">
            <a:solidFill>
              <a:srgbClr val="0A1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9" name="Google Shape;449;p13"/>
          <p:cNvSpPr/>
          <p:nvPr/>
        </p:nvSpPr>
        <p:spPr>
          <a:xfrm>
            <a:off x="4786313" y="1793081"/>
            <a:ext cx="1325166" cy="38754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13"/>
          <p:cNvSpPr/>
          <p:nvPr/>
        </p:nvSpPr>
        <p:spPr>
          <a:xfrm>
            <a:off x="4786313" y="2173486"/>
            <a:ext cx="1325166"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1" name="Google Shape;451;p13"/>
          <p:cNvSpPr/>
          <p:nvPr/>
        </p:nvSpPr>
        <p:spPr>
          <a:xfrm>
            <a:off x="4786313" y="1793081"/>
            <a:ext cx="1325166" cy="387548"/>
          </a:xfrm>
          <a:prstGeom prst="rect">
            <a:avLst/>
          </a:prstGeom>
          <a:noFill/>
          <a:ln>
            <a:noFill/>
          </a:ln>
        </p:spPr>
        <p:txBody>
          <a:bodyPr anchorCtr="0" anchor="ctr" bIns="136000" lIns="170050" spcFirstLastPara="1" rIns="170050" wrap="square" tIns="13600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MONTANT</a:t>
            </a:r>
            <a:endParaRPr b="0" i="0" sz="784" u="none" cap="none" strike="noStrike">
              <a:solidFill>
                <a:schemeClr val="dk1"/>
              </a:solidFill>
              <a:latin typeface="Calibri"/>
              <a:ea typeface="Calibri"/>
              <a:cs typeface="Calibri"/>
              <a:sym typeface="Calibri"/>
            </a:endParaRPr>
          </a:p>
        </p:txBody>
      </p:sp>
      <p:sp>
        <p:nvSpPr>
          <p:cNvPr id="452" name="Google Shape;452;p13"/>
          <p:cNvSpPr/>
          <p:nvPr/>
        </p:nvSpPr>
        <p:spPr>
          <a:xfrm>
            <a:off x="6111478" y="1793081"/>
            <a:ext cx="2461022" cy="387548"/>
          </a:xfrm>
          <a:prstGeom prst="rect">
            <a:avLst/>
          </a:prstGeom>
          <a:noFill/>
          <a:ln>
            <a:noFill/>
          </a:ln>
        </p:spPr>
        <p:txBody>
          <a:bodyPr anchorCtr="0" anchor="ctr" bIns="136000" lIns="170050" spcFirstLastPara="1" rIns="170050" wrap="square" tIns="1360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3 000 000 €</a:t>
            </a:r>
            <a:endParaRPr b="0" i="0" sz="885" u="none" cap="none" strike="noStrike">
              <a:solidFill>
                <a:schemeClr val="dk1"/>
              </a:solidFill>
              <a:latin typeface="Calibri"/>
              <a:ea typeface="Calibri"/>
              <a:cs typeface="Calibri"/>
              <a:sym typeface="Calibri"/>
            </a:endParaRPr>
          </a:p>
        </p:txBody>
      </p:sp>
      <p:sp>
        <p:nvSpPr>
          <p:cNvPr id="453" name="Google Shape;453;p13"/>
          <p:cNvSpPr/>
          <p:nvPr/>
        </p:nvSpPr>
        <p:spPr>
          <a:xfrm>
            <a:off x="4786313" y="2180630"/>
            <a:ext cx="1325166" cy="39112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13"/>
          <p:cNvSpPr/>
          <p:nvPr/>
        </p:nvSpPr>
        <p:spPr>
          <a:xfrm>
            <a:off x="4786313" y="2564606"/>
            <a:ext cx="1325166"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13"/>
          <p:cNvSpPr/>
          <p:nvPr/>
        </p:nvSpPr>
        <p:spPr>
          <a:xfrm>
            <a:off x="4786313" y="2180630"/>
            <a:ext cx="1325166" cy="391120"/>
          </a:xfrm>
          <a:prstGeom prst="rect">
            <a:avLst/>
          </a:prstGeom>
          <a:noFill/>
          <a:ln>
            <a:noFill/>
          </a:ln>
        </p:spPr>
        <p:txBody>
          <a:bodyPr anchorCtr="0" anchor="ctr" bIns="136000" lIns="170050" spcFirstLastPara="1" rIns="170050" wrap="square" tIns="13600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DURÉE</a:t>
            </a:r>
            <a:endParaRPr b="0" i="0" sz="784" u="none" cap="none" strike="noStrike">
              <a:solidFill>
                <a:schemeClr val="dk1"/>
              </a:solidFill>
              <a:latin typeface="Calibri"/>
              <a:ea typeface="Calibri"/>
              <a:cs typeface="Calibri"/>
              <a:sym typeface="Calibri"/>
            </a:endParaRPr>
          </a:p>
        </p:txBody>
      </p:sp>
      <p:sp>
        <p:nvSpPr>
          <p:cNvPr id="456" name="Google Shape;456;p13"/>
          <p:cNvSpPr/>
          <p:nvPr/>
        </p:nvSpPr>
        <p:spPr>
          <a:xfrm>
            <a:off x="6111478" y="2180630"/>
            <a:ext cx="2461022" cy="391120"/>
          </a:xfrm>
          <a:prstGeom prst="rect">
            <a:avLst/>
          </a:prstGeom>
          <a:noFill/>
          <a:ln>
            <a:noFill/>
          </a:ln>
        </p:spPr>
        <p:txBody>
          <a:bodyPr anchorCtr="0" anchor="ctr" bIns="136000" lIns="170050" spcFirstLastPara="1" rIns="170050" wrap="square" tIns="1360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12 mois</a:t>
            </a:r>
            <a:endParaRPr b="0" i="0" sz="885" u="none" cap="none" strike="noStrike">
              <a:solidFill>
                <a:schemeClr val="dk1"/>
              </a:solidFill>
              <a:latin typeface="Calibri"/>
              <a:ea typeface="Calibri"/>
              <a:cs typeface="Calibri"/>
              <a:sym typeface="Calibri"/>
            </a:endParaRPr>
          </a:p>
        </p:txBody>
      </p:sp>
      <p:sp>
        <p:nvSpPr>
          <p:cNvPr id="457" name="Google Shape;457;p13"/>
          <p:cNvSpPr/>
          <p:nvPr/>
        </p:nvSpPr>
        <p:spPr>
          <a:xfrm>
            <a:off x="4786313" y="2571750"/>
            <a:ext cx="1325166" cy="39112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13"/>
          <p:cNvSpPr/>
          <p:nvPr/>
        </p:nvSpPr>
        <p:spPr>
          <a:xfrm>
            <a:off x="4786313" y="2955727"/>
            <a:ext cx="1325166"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13"/>
          <p:cNvSpPr/>
          <p:nvPr/>
        </p:nvSpPr>
        <p:spPr>
          <a:xfrm>
            <a:off x="4786313" y="2571750"/>
            <a:ext cx="1325166" cy="391120"/>
          </a:xfrm>
          <a:prstGeom prst="rect">
            <a:avLst/>
          </a:prstGeom>
          <a:noFill/>
          <a:ln>
            <a:noFill/>
          </a:ln>
        </p:spPr>
        <p:txBody>
          <a:bodyPr anchorCtr="0" anchor="ctr" bIns="136000" lIns="170050" spcFirstLastPara="1" rIns="170050" wrap="square" tIns="13600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TAUX</a:t>
            </a:r>
            <a:endParaRPr b="0" i="0" sz="784" u="none" cap="none" strike="noStrike">
              <a:solidFill>
                <a:schemeClr val="dk1"/>
              </a:solidFill>
              <a:latin typeface="Calibri"/>
              <a:ea typeface="Calibri"/>
              <a:cs typeface="Calibri"/>
              <a:sym typeface="Calibri"/>
            </a:endParaRPr>
          </a:p>
        </p:txBody>
      </p:sp>
      <p:sp>
        <p:nvSpPr>
          <p:cNvPr id="460" name="Google Shape;460;p13"/>
          <p:cNvSpPr/>
          <p:nvPr/>
        </p:nvSpPr>
        <p:spPr>
          <a:xfrm>
            <a:off x="6111478" y="2571750"/>
            <a:ext cx="2461022" cy="391120"/>
          </a:xfrm>
          <a:prstGeom prst="rect">
            <a:avLst/>
          </a:prstGeom>
          <a:noFill/>
          <a:ln>
            <a:noFill/>
          </a:ln>
        </p:spPr>
        <p:txBody>
          <a:bodyPr anchorCtr="0" anchor="ctr" bIns="136000" lIns="170050" spcFirstLastPara="1" rIns="170050" wrap="square" tIns="1360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À définir selon conditions marché</a:t>
            </a:r>
            <a:endParaRPr b="0" i="0" sz="885" u="none" cap="none" strike="noStrike">
              <a:solidFill>
                <a:schemeClr val="dk1"/>
              </a:solidFill>
              <a:latin typeface="Calibri"/>
              <a:ea typeface="Calibri"/>
              <a:cs typeface="Calibri"/>
              <a:sym typeface="Calibri"/>
            </a:endParaRPr>
          </a:p>
        </p:txBody>
      </p:sp>
      <p:sp>
        <p:nvSpPr>
          <p:cNvPr id="461" name="Google Shape;461;p13"/>
          <p:cNvSpPr/>
          <p:nvPr/>
        </p:nvSpPr>
        <p:spPr>
          <a:xfrm>
            <a:off x="4786313" y="2962870"/>
            <a:ext cx="1325166" cy="546497"/>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2" name="Google Shape;462;p13"/>
          <p:cNvSpPr/>
          <p:nvPr/>
        </p:nvSpPr>
        <p:spPr>
          <a:xfrm>
            <a:off x="4786313" y="3502223"/>
            <a:ext cx="1325166"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3" name="Google Shape;463;p13"/>
          <p:cNvSpPr/>
          <p:nvPr/>
        </p:nvSpPr>
        <p:spPr>
          <a:xfrm>
            <a:off x="4786313" y="2962870"/>
            <a:ext cx="1325166" cy="546497"/>
          </a:xfrm>
          <a:prstGeom prst="rect">
            <a:avLst/>
          </a:prstGeom>
          <a:noFill/>
          <a:ln>
            <a:noFill/>
          </a:ln>
        </p:spPr>
        <p:txBody>
          <a:bodyPr anchorCtr="0" anchor="ctr" bIns="136000" lIns="170050" spcFirstLastPara="1" rIns="170050" wrap="square" tIns="13600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GARANTIES</a:t>
            </a:r>
            <a:endParaRPr b="0" i="0" sz="784" u="none" cap="none" strike="noStrike">
              <a:solidFill>
                <a:schemeClr val="dk1"/>
              </a:solidFill>
              <a:latin typeface="Calibri"/>
              <a:ea typeface="Calibri"/>
              <a:cs typeface="Calibri"/>
              <a:sym typeface="Calibri"/>
            </a:endParaRPr>
          </a:p>
        </p:txBody>
      </p:sp>
      <p:sp>
        <p:nvSpPr>
          <p:cNvPr id="464" name="Google Shape;464;p13"/>
          <p:cNvSpPr/>
          <p:nvPr/>
        </p:nvSpPr>
        <p:spPr>
          <a:xfrm>
            <a:off x="6111478" y="2962870"/>
            <a:ext cx="2461022" cy="546497"/>
          </a:xfrm>
          <a:prstGeom prst="rect">
            <a:avLst/>
          </a:prstGeom>
          <a:noFill/>
          <a:ln>
            <a:noFill/>
          </a:ln>
        </p:spPr>
        <p:txBody>
          <a:bodyPr anchorCtr="0" anchor="ctr" bIns="136000" lIns="170050" spcFirstLastPara="1" rIns="170050" wrap="square" tIns="1360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Apport opérateur (11,8%), pré-commercialisation, historique</a:t>
            </a:r>
            <a:endParaRPr b="0" i="0" sz="885" u="none" cap="none" strike="noStrike">
              <a:solidFill>
                <a:schemeClr val="dk1"/>
              </a:solidFill>
              <a:latin typeface="Calibri"/>
              <a:ea typeface="Calibri"/>
              <a:cs typeface="Calibri"/>
              <a:sym typeface="Calibri"/>
            </a:endParaRPr>
          </a:p>
        </p:txBody>
      </p:sp>
      <p:sp>
        <p:nvSpPr>
          <p:cNvPr id="465" name="Google Shape;465;p13"/>
          <p:cNvSpPr/>
          <p:nvPr/>
        </p:nvSpPr>
        <p:spPr>
          <a:xfrm>
            <a:off x="4786313" y="3509367"/>
            <a:ext cx="1325166" cy="542925"/>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6" name="Google Shape;466;p13"/>
          <p:cNvSpPr/>
          <p:nvPr/>
        </p:nvSpPr>
        <p:spPr>
          <a:xfrm>
            <a:off x="4786313" y="3509367"/>
            <a:ext cx="1325166" cy="542925"/>
          </a:xfrm>
          <a:prstGeom prst="rect">
            <a:avLst/>
          </a:prstGeom>
          <a:noFill/>
          <a:ln>
            <a:noFill/>
          </a:ln>
        </p:spPr>
        <p:txBody>
          <a:bodyPr anchorCtr="0" anchor="ctr" bIns="136000" lIns="170050" spcFirstLastPara="1" rIns="170050" wrap="square" tIns="13600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SUIVI</a:t>
            </a:r>
            <a:endParaRPr b="0" i="0" sz="784" u="none" cap="none" strike="noStrike">
              <a:solidFill>
                <a:schemeClr val="dk1"/>
              </a:solidFill>
              <a:latin typeface="Calibri"/>
              <a:ea typeface="Calibri"/>
              <a:cs typeface="Calibri"/>
              <a:sym typeface="Calibri"/>
            </a:endParaRPr>
          </a:p>
        </p:txBody>
      </p:sp>
      <p:sp>
        <p:nvSpPr>
          <p:cNvPr id="467" name="Google Shape;467;p13"/>
          <p:cNvSpPr/>
          <p:nvPr/>
        </p:nvSpPr>
        <p:spPr>
          <a:xfrm>
            <a:off x="6111478" y="3509367"/>
            <a:ext cx="2461022" cy="542925"/>
          </a:xfrm>
          <a:prstGeom prst="rect">
            <a:avLst/>
          </a:prstGeom>
          <a:noFill/>
          <a:ln>
            <a:noFill/>
          </a:ln>
        </p:spPr>
        <p:txBody>
          <a:bodyPr anchorCtr="0" anchor="ctr" bIns="136000" lIns="170050" spcFirstLastPara="1" rIns="170050" wrap="square" tIns="1360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Rapports mensuels de progression des ventes</a:t>
            </a:r>
            <a:endParaRPr b="0" i="0" sz="885" u="none" cap="none" strike="noStrike">
              <a:solidFill>
                <a:schemeClr val="dk1"/>
              </a:solidFill>
              <a:latin typeface="Calibri"/>
              <a:ea typeface="Calibri"/>
              <a:cs typeface="Calibri"/>
              <a:sym typeface="Calibri"/>
            </a:endParaRPr>
          </a:p>
        </p:txBody>
      </p:sp>
      <p:sp>
        <p:nvSpPr>
          <p:cNvPr id="468" name="Google Shape;468;p13"/>
          <p:cNvSpPr/>
          <p:nvPr/>
        </p:nvSpPr>
        <p:spPr>
          <a:xfrm>
            <a:off x="4786313" y="4338042"/>
            <a:ext cx="3786188" cy="596503"/>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13"/>
          <p:cNvSpPr/>
          <p:nvPr/>
        </p:nvSpPr>
        <p:spPr>
          <a:xfrm>
            <a:off x="4786313" y="4338042"/>
            <a:ext cx="3786188" cy="596503"/>
          </a:xfrm>
          <a:prstGeom prst="rect">
            <a:avLst/>
          </a:prstGeom>
          <a:noFill/>
          <a:ln>
            <a:noFill/>
          </a:ln>
        </p:spPr>
        <p:txBody>
          <a:bodyPr anchorCtr="0" anchor="t" bIns="170050" lIns="255125" spcFirstLastPara="1" rIns="255125" wrap="square" tIns="170050">
            <a:spAutoFit/>
          </a:bodyPr>
          <a:lstStyle/>
          <a:p>
            <a:pPr indent="0" lvl="0" marL="0" marR="0" rtl="0" algn="ctr">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Équipe disponible pour discussions détaillées et due diligence complémentaire.</a:t>
            </a:r>
            <a:endParaRPr b="0" i="0" sz="885"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 name="Shape 29"/>
        <p:cNvGrpSpPr/>
        <p:nvPr/>
      </p:nvGrpSpPr>
      <p:grpSpPr>
        <a:xfrm>
          <a:off x="0" y="0"/>
          <a:ext cx="0" cy="0"/>
          <a:chOff x="0" y="0"/>
          <a:chExt cx="0" cy="0"/>
        </a:xfrm>
      </p:grpSpPr>
      <p:pic>
        <p:nvPicPr>
          <p:cNvPr descr="preencoded.png" id="30" name="Google Shape;30;p2"/>
          <p:cNvPicPr preferRelativeResize="0"/>
          <p:nvPr/>
        </p:nvPicPr>
        <p:blipFill rotWithShape="1">
          <a:blip r:embed="rId3">
            <a:alphaModFix/>
          </a:blip>
          <a:srcRect b="0" l="0" r="0" t="0"/>
          <a:stretch/>
        </p:blipFill>
        <p:spPr>
          <a:xfrm>
            <a:off x="0" y="0"/>
            <a:ext cx="9144000" cy="5194874"/>
          </a:xfrm>
          <a:prstGeom prst="rect">
            <a:avLst/>
          </a:prstGeom>
          <a:noFill/>
          <a:ln>
            <a:noFill/>
          </a:ln>
        </p:spPr>
      </p:pic>
      <p:sp>
        <p:nvSpPr>
          <p:cNvPr id="31" name="Google Shape;31;p2"/>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Vue d'ensemble de l'Opération</a:t>
            </a:r>
            <a:endParaRPr b="0" i="0" sz="2436" u="none" cap="none" strike="noStrike">
              <a:solidFill>
                <a:schemeClr val="dk1"/>
              </a:solidFill>
              <a:latin typeface="Calibri"/>
              <a:ea typeface="Calibri"/>
              <a:cs typeface="Calibri"/>
              <a:sym typeface="Calibri"/>
            </a:endParaRPr>
          </a:p>
        </p:txBody>
      </p:sp>
      <p:sp>
        <p:nvSpPr>
          <p:cNvPr id="32" name="Google Shape;32;p2"/>
          <p:cNvSpPr/>
          <p:nvPr/>
        </p:nvSpPr>
        <p:spPr>
          <a:xfrm>
            <a:off x="571500" y="1171575"/>
            <a:ext cx="3226575" cy="2765999"/>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333F48"/>
              </a:buClr>
              <a:buSzPts val="1159"/>
              <a:buFont typeface="Inter"/>
              <a:buNone/>
            </a:pPr>
            <a:r>
              <a:rPr b="0" i="0" lang="en-US" sz="1159" u="none" cap="none" strike="noStrike">
                <a:solidFill>
                  <a:srgbClr val="333F48"/>
                </a:solidFill>
                <a:latin typeface="Inter"/>
                <a:ea typeface="Inter"/>
                <a:cs typeface="Inter"/>
                <a:sym typeface="Inter"/>
              </a:rPr>
              <a:t>L'opération consiste en l'acquisition d'un actif immobilier logistique/commercial, sa valorisation par </a:t>
            </a:r>
            <a:r>
              <a:rPr b="1" i="0" lang="en-US" sz="1090" u="none" cap="none" strike="noStrike">
                <a:solidFill>
                  <a:srgbClr val="0A192F"/>
                </a:solidFill>
                <a:latin typeface="Inter"/>
                <a:ea typeface="Inter"/>
                <a:cs typeface="Inter"/>
                <a:sym typeface="Inter"/>
              </a:rPr>
              <a:t>segmentation et individualisation</a:t>
            </a:r>
            <a:r>
              <a:rPr b="0" i="0" lang="en-US" sz="1159" u="none" cap="none" strike="noStrike">
                <a:solidFill>
                  <a:srgbClr val="333F48"/>
                </a:solidFill>
                <a:latin typeface="Inter"/>
                <a:ea typeface="Inter"/>
                <a:cs typeface="Inter"/>
                <a:sym typeface="Inter"/>
              </a:rPr>
              <a:t> des lots, suivie d'une revente à la découpe. </a:t>
            </a:r>
            <a:br>
              <a:rPr b="0" i="0" lang="en-US" sz="1159" u="none" cap="none" strike="noStrike">
                <a:solidFill>
                  <a:srgbClr val="333F48"/>
                </a:solidFill>
                <a:latin typeface="Inter"/>
                <a:ea typeface="Inter"/>
                <a:cs typeface="Inter"/>
                <a:sym typeface="Inter"/>
              </a:rPr>
            </a:br>
            <a:r>
              <a:rPr b="0" i="0" lang="en-US" sz="1159" u="none" cap="none" strike="noStrike">
                <a:solidFill>
                  <a:srgbClr val="333F48"/>
                </a:solidFill>
                <a:latin typeface="Inter"/>
                <a:ea typeface="Inter"/>
                <a:cs typeface="Inter"/>
                <a:sym typeface="Inter"/>
              </a:rPr>
              <a:t> Cette stratégie permet de transformer un actif monolithique en un portefeuille de cellules indépendantes, répondant ainsi à une forte demande du marché pour des surfaces intermédiaires.</a:t>
            </a:r>
            <a:endParaRPr b="0" i="0" sz="1159" u="none" cap="none" strike="noStrike">
              <a:solidFill>
                <a:schemeClr val="dk1"/>
              </a:solidFill>
              <a:latin typeface="Calibri"/>
              <a:ea typeface="Calibri"/>
              <a:cs typeface="Calibri"/>
              <a:sym typeface="Calibri"/>
            </a:endParaRPr>
          </a:p>
        </p:txBody>
      </p:sp>
      <p:sp>
        <p:nvSpPr>
          <p:cNvPr id="33" name="Google Shape;33;p2"/>
          <p:cNvSpPr/>
          <p:nvPr/>
        </p:nvSpPr>
        <p:spPr>
          <a:xfrm>
            <a:off x="571500" y="3173949"/>
            <a:ext cx="3226500" cy="114300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a:off x="571500" y="3173949"/>
            <a:ext cx="57300" cy="1143000"/>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a:off x="571500" y="3253949"/>
            <a:ext cx="3226500" cy="1143000"/>
          </a:xfrm>
          <a:prstGeom prst="rect">
            <a:avLst/>
          </a:prstGeom>
          <a:noFill/>
          <a:ln>
            <a:noFill/>
          </a:ln>
        </p:spPr>
        <p:txBody>
          <a:bodyPr anchorCtr="0" anchor="t" bIns="170050" lIns="170050" spcFirstLastPara="1" rIns="170050" wrap="square" tIns="170050">
            <a:spAutoFit/>
          </a:bodyPr>
          <a:lstStyle/>
          <a:p>
            <a:pPr indent="0" lvl="0" marL="0" marR="0" rtl="0" algn="l">
              <a:lnSpc>
                <a:spcPct val="100000"/>
              </a:lnSpc>
              <a:spcBef>
                <a:spcPts val="0"/>
              </a:spcBef>
              <a:spcAft>
                <a:spcPts val="0"/>
              </a:spcAft>
              <a:buClr>
                <a:srgbClr val="FFFFFF"/>
              </a:buClr>
              <a:buSzPts val="1050"/>
              <a:buFont typeface="Inter"/>
              <a:buNone/>
            </a:pPr>
            <a:r>
              <a:rPr b="0" i="0" lang="en-US" sz="1050" u="none" cap="none" strike="noStrike">
                <a:solidFill>
                  <a:srgbClr val="FFFFFF"/>
                </a:solidFill>
                <a:latin typeface="Inter"/>
                <a:ea typeface="Inter"/>
                <a:cs typeface="Inter"/>
                <a:sym typeface="Inter"/>
              </a:rPr>
              <a:t>Une opportunité d'investissement structurée offrant un couple rendement/risque optimisé grâce à une pré-commercialisation déjà engagée.</a:t>
            </a:r>
            <a:endParaRPr b="0" i="0" sz="1050" u="none" cap="none" strike="noStrike">
              <a:solidFill>
                <a:schemeClr val="dk1"/>
              </a:solidFill>
              <a:latin typeface="Calibri"/>
              <a:ea typeface="Calibri"/>
              <a:cs typeface="Calibri"/>
              <a:sym typeface="Calibri"/>
            </a:endParaRPr>
          </a:p>
        </p:txBody>
      </p:sp>
      <p:sp>
        <p:nvSpPr>
          <p:cNvPr id="36" name="Google Shape;36;p2"/>
          <p:cNvSpPr/>
          <p:nvPr/>
        </p:nvSpPr>
        <p:spPr>
          <a:xfrm>
            <a:off x="4055250" y="1171575"/>
            <a:ext cx="2201475" cy="144515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2"/>
          <p:cNvSpPr/>
          <p:nvPr/>
        </p:nvSpPr>
        <p:spPr>
          <a:xfrm>
            <a:off x="4055250" y="1171575"/>
            <a:ext cx="2201475" cy="4286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2"/>
          <p:cNvSpPr/>
          <p:nvPr/>
        </p:nvSpPr>
        <p:spPr>
          <a:xfrm>
            <a:off x="4198125" y="1493574"/>
            <a:ext cx="1915725" cy="342900"/>
          </a:xfrm>
          <a:prstGeom prst="rect">
            <a:avLst/>
          </a:prstGeom>
          <a:noFill/>
          <a:ln>
            <a:noFill/>
          </a:ln>
        </p:spPr>
        <p:txBody>
          <a:bodyPr anchorCtr="0" anchor="t" bIns="0" lIns="0" spcFirstLastPara="1" rIns="0" wrap="square" tIns="0">
            <a:spAutoFit/>
          </a:bodyPr>
          <a:lstStyle/>
          <a:p>
            <a:pPr indent="0" lvl="0" marL="0" marR="0" rtl="0" algn="l">
              <a:lnSpc>
                <a:spcPct val="110837"/>
              </a:lnSpc>
              <a:spcBef>
                <a:spcPts val="0"/>
              </a:spcBef>
              <a:spcAft>
                <a:spcPts val="0"/>
              </a:spcAft>
              <a:buClr>
                <a:srgbClr val="F26B3A"/>
              </a:buClr>
              <a:buSzPts val="2436"/>
              <a:buFont typeface="Inter"/>
              <a:buNone/>
            </a:pPr>
            <a:r>
              <a:rPr b="1" i="0" lang="en-US" sz="2436" u="none" cap="none" strike="noStrike">
                <a:solidFill>
                  <a:srgbClr val="F26B3A"/>
                </a:solidFill>
                <a:latin typeface="Inter"/>
                <a:ea typeface="Inter"/>
                <a:cs typeface="Inter"/>
                <a:sym typeface="Inter"/>
              </a:rPr>
              <a:t>3,4 M€</a:t>
            </a:r>
            <a:endParaRPr b="0" i="0" sz="2436" u="none" cap="none" strike="noStrike">
              <a:solidFill>
                <a:schemeClr val="dk1"/>
              </a:solidFill>
              <a:latin typeface="Calibri"/>
              <a:ea typeface="Calibri"/>
              <a:cs typeface="Calibri"/>
              <a:sym typeface="Calibri"/>
            </a:endParaRPr>
          </a:p>
        </p:txBody>
      </p:sp>
      <p:sp>
        <p:nvSpPr>
          <p:cNvPr id="39" name="Google Shape;39;p2"/>
          <p:cNvSpPr/>
          <p:nvPr/>
        </p:nvSpPr>
        <p:spPr>
          <a:xfrm>
            <a:off x="4198125" y="1922199"/>
            <a:ext cx="1915725"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PRIX D'ACQUISITION</a:t>
            </a:r>
            <a:endParaRPr b="0" i="0" sz="885" u="none" cap="none" strike="noStrike">
              <a:solidFill>
                <a:schemeClr val="dk1"/>
              </a:solidFill>
              <a:latin typeface="Calibri"/>
              <a:ea typeface="Calibri"/>
              <a:cs typeface="Calibri"/>
              <a:sym typeface="Calibri"/>
            </a:endParaRPr>
          </a:p>
        </p:txBody>
      </p:sp>
      <p:sp>
        <p:nvSpPr>
          <p:cNvPr id="40" name="Google Shape;40;p2"/>
          <p:cNvSpPr/>
          <p:nvPr/>
        </p:nvSpPr>
        <p:spPr>
          <a:xfrm>
            <a:off x="4198125" y="2134726"/>
            <a:ext cx="1915725" cy="160009"/>
          </a:xfrm>
          <a:prstGeom prst="rect">
            <a:avLst/>
          </a:prstGeom>
          <a:noFill/>
          <a:ln>
            <a:noFill/>
          </a:ln>
        </p:spPr>
        <p:txBody>
          <a:bodyPr anchorCtr="0" anchor="t" bIns="0" lIns="0" spcFirstLastPara="1" rIns="0" wrap="square" tIns="0">
            <a:spAutoFit/>
          </a:bodyPr>
          <a:lstStyle/>
          <a:p>
            <a:pPr indent="0" lvl="0" marL="0" marR="0" rtl="0" algn="l">
              <a:lnSpc>
                <a:spcPct val="15587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Coût total de l'actif immobilier</a:t>
            </a:r>
            <a:endParaRPr b="0" i="0" sz="834" u="none" cap="none" strike="noStrike">
              <a:solidFill>
                <a:schemeClr val="dk1"/>
              </a:solidFill>
              <a:latin typeface="Calibri"/>
              <a:ea typeface="Calibri"/>
              <a:cs typeface="Calibri"/>
              <a:sym typeface="Calibri"/>
            </a:endParaRPr>
          </a:p>
        </p:txBody>
      </p:sp>
      <p:sp>
        <p:nvSpPr>
          <p:cNvPr id="41" name="Google Shape;41;p2"/>
          <p:cNvSpPr/>
          <p:nvPr/>
        </p:nvSpPr>
        <p:spPr>
          <a:xfrm>
            <a:off x="6371025" y="1171575"/>
            <a:ext cx="2201475" cy="144515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6371025" y="1171575"/>
            <a:ext cx="2201475" cy="42863"/>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a:off x="6513900" y="1314450"/>
            <a:ext cx="1915725" cy="342900"/>
          </a:xfrm>
          <a:prstGeom prst="rect">
            <a:avLst/>
          </a:prstGeom>
          <a:noFill/>
          <a:ln>
            <a:noFill/>
          </a:ln>
        </p:spPr>
        <p:txBody>
          <a:bodyPr anchorCtr="0" anchor="t" bIns="0" lIns="0" spcFirstLastPara="1" rIns="0" wrap="square" tIns="0">
            <a:spAutoFit/>
          </a:bodyPr>
          <a:lstStyle/>
          <a:p>
            <a:pPr indent="0" lvl="0" marL="0" marR="0" rtl="0" algn="l">
              <a:lnSpc>
                <a:spcPct val="110837"/>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3,0 M€</a:t>
            </a:r>
            <a:endParaRPr b="0" i="0" sz="2436" u="none" cap="none" strike="noStrike">
              <a:solidFill>
                <a:schemeClr val="dk1"/>
              </a:solidFill>
              <a:latin typeface="Calibri"/>
              <a:ea typeface="Calibri"/>
              <a:cs typeface="Calibri"/>
              <a:sym typeface="Calibri"/>
            </a:endParaRPr>
          </a:p>
        </p:txBody>
      </p:sp>
      <p:sp>
        <p:nvSpPr>
          <p:cNvPr id="44" name="Google Shape;44;p2"/>
          <p:cNvSpPr/>
          <p:nvPr/>
        </p:nvSpPr>
        <p:spPr>
          <a:xfrm>
            <a:off x="6513900" y="1743075"/>
            <a:ext cx="1915725" cy="310753"/>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FINANCEMENT RECHERCHÉ</a:t>
            </a:r>
            <a:endParaRPr b="0" i="0" sz="885" u="none" cap="none" strike="noStrike">
              <a:solidFill>
                <a:schemeClr val="dk1"/>
              </a:solidFill>
              <a:latin typeface="Calibri"/>
              <a:ea typeface="Calibri"/>
              <a:cs typeface="Calibri"/>
              <a:sym typeface="Calibri"/>
            </a:endParaRPr>
          </a:p>
        </p:txBody>
      </p:sp>
      <p:sp>
        <p:nvSpPr>
          <p:cNvPr id="45" name="Google Shape;45;p2"/>
          <p:cNvSpPr/>
          <p:nvPr/>
        </p:nvSpPr>
        <p:spPr>
          <a:xfrm>
            <a:off x="6513900" y="2110978"/>
            <a:ext cx="1915725" cy="320018"/>
          </a:xfrm>
          <a:prstGeom prst="rect">
            <a:avLst/>
          </a:prstGeom>
          <a:noFill/>
          <a:ln>
            <a:noFill/>
          </a:ln>
        </p:spPr>
        <p:txBody>
          <a:bodyPr anchorCtr="0" anchor="t" bIns="0" lIns="0" spcFirstLastPara="1" rIns="0" wrap="square" tIns="0">
            <a:spAutoFit/>
          </a:bodyPr>
          <a:lstStyle/>
          <a:p>
            <a:pPr indent="0" lvl="0" marL="0" marR="0" rtl="0" algn="l">
              <a:lnSpc>
                <a:spcPct val="15587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Apport opérateur de 400 k€ (11,8%)</a:t>
            </a:r>
            <a:endParaRPr b="0" i="0" sz="834" u="none" cap="none" strike="noStrike">
              <a:solidFill>
                <a:schemeClr val="dk1"/>
              </a:solidFill>
              <a:latin typeface="Calibri"/>
              <a:ea typeface="Calibri"/>
              <a:cs typeface="Calibri"/>
              <a:sym typeface="Calibri"/>
            </a:endParaRPr>
          </a:p>
        </p:txBody>
      </p:sp>
      <p:sp>
        <p:nvSpPr>
          <p:cNvPr id="46" name="Google Shape;46;p2"/>
          <p:cNvSpPr/>
          <p:nvPr/>
        </p:nvSpPr>
        <p:spPr>
          <a:xfrm>
            <a:off x="4055250" y="2688171"/>
            <a:ext cx="2201475" cy="1289782"/>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2"/>
          <p:cNvSpPr/>
          <p:nvPr/>
        </p:nvSpPr>
        <p:spPr>
          <a:xfrm>
            <a:off x="4055250" y="2688171"/>
            <a:ext cx="2201475" cy="42863"/>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2"/>
          <p:cNvSpPr/>
          <p:nvPr/>
        </p:nvSpPr>
        <p:spPr>
          <a:xfrm>
            <a:off x="4198125" y="2831046"/>
            <a:ext cx="1915725" cy="342900"/>
          </a:xfrm>
          <a:prstGeom prst="rect">
            <a:avLst/>
          </a:prstGeom>
          <a:noFill/>
          <a:ln>
            <a:noFill/>
          </a:ln>
        </p:spPr>
        <p:txBody>
          <a:bodyPr anchorCtr="0" anchor="t" bIns="0" lIns="0" spcFirstLastPara="1" rIns="0" wrap="square" tIns="0">
            <a:spAutoFit/>
          </a:bodyPr>
          <a:lstStyle/>
          <a:p>
            <a:pPr indent="0" lvl="0" marL="0" marR="0" rtl="0" algn="l">
              <a:lnSpc>
                <a:spcPct val="110837"/>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12 mois</a:t>
            </a:r>
            <a:endParaRPr b="0" i="0" sz="2436" u="none" cap="none" strike="noStrike">
              <a:solidFill>
                <a:schemeClr val="dk1"/>
              </a:solidFill>
              <a:latin typeface="Calibri"/>
              <a:ea typeface="Calibri"/>
              <a:cs typeface="Calibri"/>
              <a:sym typeface="Calibri"/>
            </a:endParaRPr>
          </a:p>
        </p:txBody>
      </p:sp>
      <p:sp>
        <p:nvSpPr>
          <p:cNvPr id="49" name="Google Shape;49;p2"/>
          <p:cNvSpPr/>
          <p:nvPr/>
        </p:nvSpPr>
        <p:spPr>
          <a:xfrm>
            <a:off x="4198125" y="3259671"/>
            <a:ext cx="1915725"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DURÉE PROJETÉE</a:t>
            </a:r>
            <a:endParaRPr b="0" i="0" sz="885" u="none" cap="none" strike="noStrike">
              <a:solidFill>
                <a:schemeClr val="dk1"/>
              </a:solidFill>
              <a:latin typeface="Calibri"/>
              <a:ea typeface="Calibri"/>
              <a:cs typeface="Calibri"/>
              <a:sym typeface="Calibri"/>
            </a:endParaRPr>
          </a:p>
        </p:txBody>
      </p:sp>
      <p:sp>
        <p:nvSpPr>
          <p:cNvPr id="50" name="Google Shape;50;p2"/>
          <p:cNvSpPr/>
          <p:nvPr/>
        </p:nvSpPr>
        <p:spPr>
          <a:xfrm>
            <a:off x="4198125" y="3472197"/>
            <a:ext cx="1915725" cy="320018"/>
          </a:xfrm>
          <a:prstGeom prst="rect">
            <a:avLst/>
          </a:prstGeom>
          <a:noFill/>
          <a:ln>
            <a:noFill/>
          </a:ln>
        </p:spPr>
        <p:txBody>
          <a:bodyPr anchorCtr="0" anchor="t" bIns="0" lIns="0" spcFirstLastPara="1" rIns="0" wrap="square" tIns="0">
            <a:spAutoFit/>
          </a:bodyPr>
          <a:lstStyle/>
          <a:p>
            <a:pPr indent="0" lvl="0" marL="0" marR="0" rtl="0" algn="l">
              <a:lnSpc>
                <a:spcPct val="15587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Cycle court de valorisation et revente</a:t>
            </a:r>
            <a:endParaRPr b="0" i="0" sz="834" u="none" cap="none" strike="noStrike">
              <a:solidFill>
                <a:schemeClr val="dk1"/>
              </a:solidFill>
              <a:latin typeface="Calibri"/>
              <a:ea typeface="Calibri"/>
              <a:cs typeface="Calibri"/>
              <a:sym typeface="Calibri"/>
            </a:endParaRPr>
          </a:p>
        </p:txBody>
      </p:sp>
      <p:sp>
        <p:nvSpPr>
          <p:cNvPr id="51" name="Google Shape;51;p2"/>
          <p:cNvSpPr/>
          <p:nvPr/>
        </p:nvSpPr>
        <p:spPr>
          <a:xfrm>
            <a:off x="6371025" y="2688171"/>
            <a:ext cx="2201475" cy="1246919"/>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2"/>
          <p:cNvSpPr/>
          <p:nvPr/>
        </p:nvSpPr>
        <p:spPr>
          <a:xfrm>
            <a:off x="6371025" y="2688171"/>
            <a:ext cx="2201475" cy="4286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2"/>
          <p:cNvSpPr/>
          <p:nvPr/>
        </p:nvSpPr>
        <p:spPr>
          <a:xfrm>
            <a:off x="6513900" y="2911050"/>
            <a:ext cx="1915725" cy="342900"/>
          </a:xfrm>
          <a:prstGeom prst="rect">
            <a:avLst/>
          </a:prstGeom>
          <a:noFill/>
          <a:ln>
            <a:noFill/>
          </a:ln>
        </p:spPr>
        <p:txBody>
          <a:bodyPr anchorCtr="0" anchor="t" bIns="0" lIns="0" spcFirstLastPara="1" rIns="0" wrap="square" tIns="0">
            <a:spAutoFit/>
          </a:bodyPr>
          <a:lstStyle/>
          <a:p>
            <a:pPr indent="0" lvl="0" marL="0" marR="0" rtl="0" algn="l">
              <a:lnSpc>
                <a:spcPct val="110837"/>
              </a:lnSpc>
              <a:spcBef>
                <a:spcPts val="0"/>
              </a:spcBef>
              <a:spcAft>
                <a:spcPts val="0"/>
              </a:spcAft>
              <a:buClr>
                <a:srgbClr val="F26B3A"/>
              </a:buClr>
              <a:buSzPts val="2436"/>
              <a:buFont typeface="Inter"/>
              <a:buNone/>
            </a:pPr>
            <a:r>
              <a:rPr b="1" lang="en-US" sz="2436">
                <a:solidFill>
                  <a:srgbClr val="F26B3A"/>
                </a:solidFill>
                <a:latin typeface="Inter"/>
                <a:ea typeface="Inter"/>
                <a:cs typeface="Inter"/>
                <a:sym typeface="Inter"/>
              </a:rPr>
              <a:t>22</a:t>
            </a:r>
            <a:r>
              <a:rPr b="1" i="0" lang="en-US" sz="2436" u="none" cap="none" strike="noStrike">
                <a:solidFill>
                  <a:srgbClr val="F26B3A"/>
                </a:solidFill>
                <a:latin typeface="Inter"/>
                <a:ea typeface="Inter"/>
                <a:cs typeface="Inter"/>
                <a:sym typeface="Inter"/>
              </a:rPr>
              <a:t>%</a:t>
            </a:r>
            <a:endParaRPr b="0" i="0" sz="2436" u="none" cap="none" strike="noStrike">
              <a:solidFill>
                <a:schemeClr val="dk1"/>
              </a:solidFill>
              <a:latin typeface="Calibri"/>
              <a:ea typeface="Calibri"/>
              <a:cs typeface="Calibri"/>
              <a:sym typeface="Calibri"/>
            </a:endParaRPr>
          </a:p>
        </p:txBody>
      </p:sp>
      <p:sp>
        <p:nvSpPr>
          <p:cNvPr id="54" name="Google Shape;54;p2"/>
          <p:cNvSpPr/>
          <p:nvPr/>
        </p:nvSpPr>
        <p:spPr>
          <a:xfrm>
            <a:off x="6513900" y="3339675"/>
            <a:ext cx="1915725"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MARGE NETTE </a:t>
            </a:r>
            <a:endParaRPr b="0" i="0" sz="885" u="none" cap="none" strike="noStrike">
              <a:solidFill>
                <a:schemeClr val="dk1"/>
              </a:solidFill>
              <a:latin typeface="Calibri"/>
              <a:ea typeface="Calibri"/>
              <a:cs typeface="Calibri"/>
              <a:sym typeface="Calibri"/>
            </a:endParaRPr>
          </a:p>
        </p:txBody>
      </p:sp>
      <p:sp>
        <p:nvSpPr>
          <p:cNvPr id="55" name="Google Shape;55;p2"/>
          <p:cNvSpPr/>
          <p:nvPr/>
        </p:nvSpPr>
        <p:spPr>
          <a:xfrm>
            <a:off x="6513900" y="3552202"/>
            <a:ext cx="1915725" cy="160009"/>
          </a:xfrm>
          <a:prstGeom prst="rect">
            <a:avLst/>
          </a:prstGeom>
          <a:noFill/>
          <a:ln>
            <a:noFill/>
          </a:ln>
        </p:spPr>
        <p:txBody>
          <a:bodyPr anchorCtr="0" anchor="t" bIns="0" lIns="0" spcFirstLastPara="1" rIns="0" wrap="square" tIns="0">
            <a:spAutoFit/>
          </a:bodyPr>
          <a:lstStyle/>
          <a:p>
            <a:pPr indent="0" lvl="0" marL="0" marR="0" rtl="0" algn="l">
              <a:lnSpc>
                <a:spcPct val="155875"/>
              </a:lnSpc>
              <a:spcBef>
                <a:spcPts val="0"/>
              </a:spcBef>
              <a:spcAft>
                <a:spcPts val="0"/>
              </a:spcAft>
              <a:buClr>
                <a:srgbClr val="333F48"/>
              </a:buClr>
              <a:buSzPts val="834"/>
              <a:buFont typeface="Inter"/>
              <a:buNone/>
            </a:pPr>
            <a:r>
              <a:rPr b="0" i="0" lang="en-US" sz="834" u="none" cap="none" strike="noStrike">
                <a:solidFill>
                  <a:srgbClr val="333F48"/>
                </a:solidFill>
                <a:latin typeface="Inter"/>
                <a:ea typeface="Inter"/>
                <a:cs typeface="Inter"/>
                <a:sym typeface="Inter"/>
              </a:rPr>
              <a:t>Rentabilité sur l'opération globale</a:t>
            </a:r>
            <a:endParaRPr b="0" i="0" sz="834"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pic>
        <p:nvPicPr>
          <p:cNvPr descr="preencoded.png" id="61" name="Google Shape;61;p3"/>
          <p:cNvPicPr preferRelativeResize="0"/>
          <p:nvPr/>
        </p:nvPicPr>
        <p:blipFill rotWithShape="1">
          <a:blip r:embed="rId3">
            <a:alphaModFix/>
          </a:blip>
          <a:srcRect b="0" l="0" r="0" t="0"/>
          <a:stretch/>
        </p:blipFill>
        <p:spPr>
          <a:xfrm>
            <a:off x="0" y="0"/>
            <a:ext cx="9144000" cy="5170289"/>
          </a:xfrm>
          <a:prstGeom prst="rect">
            <a:avLst/>
          </a:prstGeom>
          <a:noFill/>
          <a:ln>
            <a:noFill/>
          </a:ln>
        </p:spPr>
      </p:pic>
      <p:sp>
        <p:nvSpPr>
          <p:cNvPr id="62" name="Google Shape;62;p3"/>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Caractéristiques du Portefeuille Immobilier</a:t>
            </a:r>
            <a:endParaRPr b="0" i="0" sz="2436" u="none" cap="none" strike="noStrike">
              <a:solidFill>
                <a:schemeClr val="dk1"/>
              </a:solidFill>
              <a:latin typeface="Calibri"/>
              <a:ea typeface="Calibri"/>
              <a:cs typeface="Calibri"/>
              <a:sym typeface="Calibri"/>
            </a:endParaRPr>
          </a:p>
        </p:txBody>
      </p:sp>
      <p:sp>
        <p:nvSpPr>
          <p:cNvPr id="63" name="Google Shape;63;p3"/>
          <p:cNvSpPr/>
          <p:nvPr/>
        </p:nvSpPr>
        <p:spPr>
          <a:xfrm>
            <a:off x="571500" y="1243013"/>
            <a:ext cx="3244435" cy="1351955"/>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3"/>
          <p:cNvSpPr/>
          <p:nvPr/>
        </p:nvSpPr>
        <p:spPr>
          <a:xfrm>
            <a:off x="571500" y="1243013"/>
            <a:ext cx="42863" cy="1351955"/>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3"/>
          <p:cNvSpPr/>
          <p:nvPr/>
        </p:nvSpPr>
        <p:spPr>
          <a:xfrm>
            <a:off x="657225" y="1328738"/>
            <a:ext cx="3072985" cy="285750"/>
          </a:xfrm>
          <a:prstGeom prst="rect">
            <a:avLst/>
          </a:prstGeom>
          <a:noFill/>
          <a:ln>
            <a:noFill/>
          </a:ln>
        </p:spPr>
        <p:txBody>
          <a:bodyPr anchorCtr="0" anchor="t" bIns="0" lIns="0" spcFirstLastPara="1" rIns="0" wrap="square" tIns="0">
            <a:spAutoFit/>
          </a:bodyPr>
          <a:lstStyle/>
          <a:p>
            <a:pPr indent="0" lvl="0" marL="0" marR="0" rtl="0" algn="l">
              <a:lnSpc>
                <a:spcPct val="114087"/>
              </a:lnSpc>
              <a:spcBef>
                <a:spcPts val="0"/>
              </a:spcBef>
              <a:spcAft>
                <a:spcPts val="0"/>
              </a:spcAft>
              <a:buClr>
                <a:srgbClr val="F26B3A"/>
              </a:buClr>
              <a:buSzPts val="2016"/>
              <a:buFont typeface="Inter"/>
              <a:buNone/>
            </a:pPr>
            <a:r>
              <a:rPr b="1" i="0" lang="en-US" sz="2016" u="none" cap="none" strike="noStrike">
                <a:solidFill>
                  <a:srgbClr val="F26B3A"/>
                </a:solidFill>
                <a:latin typeface="Inter"/>
                <a:ea typeface="Inter"/>
                <a:cs typeface="Inter"/>
                <a:sym typeface="Inter"/>
              </a:rPr>
              <a:t>11 000 m²</a:t>
            </a:r>
            <a:endParaRPr b="0" i="0" sz="2016" u="none" cap="none" strike="noStrike">
              <a:solidFill>
                <a:schemeClr val="dk1"/>
              </a:solidFill>
              <a:latin typeface="Calibri"/>
              <a:ea typeface="Calibri"/>
              <a:cs typeface="Calibri"/>
              <a:sym typeface="Calibri"/>
            </a:endParaRPr>
          </a:p>
        </p:txBody>
      </p:sp>
      <p:sp>
        <p:nvSpPr>
          <p:cNvPr id="66" name="Google Shape;66;p3"/>
          <p:cNvSpPr/>
          <p:nvPr/>
        </p:nvSpPr>
        <p:spPr>
          <a:xfrm>
            <a:off x="657225" y="1671638"/>
            <a:ext cx="3072985" cy="173236"/>
          </a:xfrm>
          <a:prstGeom prst="rect">
            <a:avLst/>
          </a:prstGeom>
          <a:noFill/>
          <a:ln>
            <a:noFill/>
          </a:ln>
        </p:spPr>
        <p:txBody>
          <a:bodyPr anchorCtr="0" anchor="t" bIns="0" lIns="0" spcFirstLastPara="1" rIns="0" wrap="square" tIns="0">
            <a:spAutoFit/>
          </a:bodyPr>
          <a:lstStyle/>
          <a:p>
            <a:pPr indent="0" lvl="0" marL="0" marR="0" rtl="0" algn="l">
              <a:lnSpc>
                <a:spcPct val="141843"/>
              </a:lnSpc>
              <a:spcBef>
                <a:spcPts val="0"/>
              </a:spcBef>
              <a:spcAft>
                <a:spcPts val="0"/>
              </a:spcAft>
              <a:buClr>
                <a:srgbClr val="0A192F"/>
              </a:buClr>
              <a:buSzPts val="987"/>
              <a:buFont typeface="Inter"/>
              <a:buNone/>
            </a:pPr>
            <a:r>
              <a:rPr b="1" i="0" lang="en-US" sz="987" u="none" cap="none" strike="noStrike">
                <a:solidFill>
                  <a:srgbClr val="0A192F"/>
                </a:solidFill>
                <a:latin typeface="Inter"/>
                <a:ea typeface="Inter"/>
                <a:cs typeface="Inter"/>
                <a:sym typeface="Inter"/>
              </a:rPr>
              <a:t>SURFACE TOTALE</a:t>
            </a:r>
            <a:endParaRPr b="0" i="0" sz="987" u="none" cap="none" strike="noStrike">
              <a:solidFill>
                <a:schemeClr val="dk1"/>
              </a:solidFill>
              <a:latin typeface="Calibri"/>
              <a:ea typeface="Calibri"/>
              <a:cs typeface="Calibri"/>
              <a:sym typeface="Calibri"/>
            </a:endParaRPr>
          </a:p>
        </p:txBody>
      </p:sp>
      <p:sp>
        <p:nvSpPr>
          <p:cNvPr id="67" name="Google Shape;67;p3"/>
          <p:cNvSpPr/>
          <p:nvPr/>
        </p:nvSpPr>
        <p:spPr>
          <a:xfrm>
            <a:off x="657225" y="1930598"/>
            <a:ext cx="3072985" cy="578644"/>
          </a:xfrm>
          <a:prstGeom prst="rect">
            <a:avLst/>
          </a:prstGeom>
          <a:noFill/>
          <a:ln>
            <a:noFill/>
          </a:ln>
        </p:spPr>
        <p:txBody>
          <a:bodyPr anchorCtr="0" anchor="t" bIns="0" lIns="0" spcFirstLastPara="1" rIns="0" wrap="square" tIns="0">
            <a:spAutoFit/>
          </a:bodyPr>
          <a:lstStyle/>
          <a:p>
            <a:pPr indent="0" lvl="0" marL="0" marR="0" rtl="0" algn="l">
              <a:lnSpc>
                <a:spcPct val="159235"/>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Actif logistique et commercial de grande envergure, offrant un potentiel de division optimal pour répondre à la demande locale.</a:t>
            </a:r>
            <a:endParaRPr b="0" i="0" sz="942" u="none" cap="none" strike="noStrike">
              <a:solidFill>
                <a:schemeClr val="dk1"/>
              </a:solidFill>
              <a:latin typeface="Calibri"/>
              <a:ea typeface="Calibri"/>
              <a:cs typeface="Calibri"/>
              <a:sym typeface="Calibri"/>
            </a:endParaRPr>
          </a:p>
        </p:txBody>
      </p:sp>
      <p:sp>
        <p:nvSpPr>
          <p:cNvPr id="68" name="Google Shape;68;p3"/>
          <p:cNvSpPr/>
          <p:nvPr/>
        </p:nvSpPr>
        <p:spPr>
          <a:xfrm>
            <a:off x="571500" y="2680692"/>
            <a:ext cx="3244435" cy="1201936"/>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
          <p:cNvSpPr/>
          <p:nvPr/>
        </p:nvSpPr>
        <p:spPr>
          <a:xfrm>
            <a:off x="571500" y="2680692"/>
            <a:ext cx="42863" cy="1201936"/>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657225" y="2766417"/>
            <a:ext cx="3072985" cy="173236"/>
          </a:xfrm>
          <a:prstGeom prst="rect">
            <a:avLst/>
          </a:prstGeom>
          <a:noFill/>
          <a:ln>
            <a:noFill/>
          </a:ln>
        </p:spPr>
        <p:txBody>
          <a:bodyPr anchorCtr="0" anchor="t" bIns="0" lIns="0" spcFirstLastPara="1" rIns="0" wrap="square" tIns="0">
            <a:spAutoFit/>
          </a:bodyPr>
          <a:lstStyle/>
          <a:p>
            <a:pPr indent="0" lvl="0" marL="0" marR="0" rtl="0" algn="l">
              <a:lnSpc>
                <a:spcPct val="141843"/>
              </a:lnSpc>
              <a:spcBef>
                <a:spcPts val="0"/>
              </a:spcBef>
              <a:spcAft>
                <a:spcPts val="0"/>
              </a:spcAft>
              <a:buClr>
                <a:srgbClr val="0A192F"/>
              </a:buClr>
              <a:buSzPts val="987"/>
              <a:buFont typeface="Inter"/>
              <a:buNone/>
            </a:pPr>
            <a:r>
              <a:rPr b="1" i="0" lang="en-US" sz="987" u="none" cap="none" strike="noStrike">
                <a:solidFill>
                  <a:srgbClr val="0A192F"/>
                </a:solidFill>
                <a:latin typeface="Inter"/>
                <a:ea typeface="Inter"/>
                <a:cs typeface="Inter"/>
                <a:sym typeface="Inter"/>
              </a:rPr>
              <a:t>LOCALISATION STRATÉGIQUE</a:t>
            </a:r>
            <a:endParaRPr b="0" i="0" sz="987" u="none" cap="none" strike="noStrike">
              <a:solidFill>
                <a:schemeClr val="dk1"/>
              </a:solidFill>
              <a:latin typeface="Calibri"/>
              <a:ea typeface="Calibri"/>
              <a:cs typeface="Calibri"/>
              <a:sym typeface="Calibri"/>
            </a:endParaRPr>
          </a:p>
        </p:txBody>
      </p:sp>
      <p:sp>
        <p:nvSpPr>
          <p:cNvPr id="71" name="Google Shape;71;p3"/>
          <p:cNvSpPr/>
          <p:nvPr/>
        </p:nvSpPr>
        <p:spPr>
          <a:xfrm>
            <a:off x="657225" y="3025378"/>
            <a:ext cx="3072985" cy="771525"/>
          </a:xfrm>
          <a:prstGeom prst="rect">
            <a:avLst/>
          </a:prstGeom>
          <a:noFill/>
          <a:ln>
            <a:noFill/>
          </a:ln>
        </p:spPr>
        <p:txBody>
          <a:bodyPr anchorCtr="0" anchor="t" bIns="0" lIns="0" spcFirstLastPara="1" rIns="0" wrap="square" tIns="0">
            <a:spAutoFit/>
          </a:bodyPr>
          <a:lstStyle/>
          <a:p>
            <a:pPr indent="0" lvl="0" marL="0" marR="0" rtl="0" algn="l">
              <a:lnSpc>
                <a:spcPct val="159235"/>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Situé dans une zone d'activité dynamique, bénéficiant d'une excellente accessibilité aux axes routiers majeurs, un critère déterminant pour les utilisateurs finaux.</a:t>
            </a:r>
            <a:endParaRPr b="0" i="0" sz="942" u="none" cap="none" strike="noStrike">
              <a:solidFill>
                <a:schemeClr val="dk1"/>
              </a:solidFill>
              <a:latin typeface="Calibri"/>
              <a:ea typeface="Calibri"/>
              <a:cs typeface="Calibri"/>
              <a:sym typeface="Calibri"/>
            </a:endParaRPr>
          </a:p>
        </p:txBody>
      </p:sp>
      <p:sp>
        <p:nvSpPr>
          <p:cNvPr id="72" name="Google Shape;72;p3"/>
          <p:cNvSpPr/>
          <p:nvPr/>
        </p:nvSpPr>
        <p:spPr>
          <a:xfrm>
            <a:off x="571500" y="3968353"/>
            <a:ext cx="3244435" cy="1201936"/>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3"/>
          <p:cNvSpPr/>
          <p:nvPr/>
        </p:nvSpPr>
        <p:spPr>
          <a:xfrm>
            <a:off x="571500" y="3968353"/>
            <a:ext cx="42863" cy="1201936"/>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657225" y="4054078"/>
            <a:ext cx="3072985" cy="173236"/>
          </a:xfrm>
          <a:prstGeom prst="rect">
            <a:avLst/>
          </a:prstGeom>
          <a:noFill/>
          <a:ln>
            <a:noFill/>
          </a:ln>
        </p:spPr>
        <p:txBody>
          <a:bodyPr anchorCtr="0" anchor="t" bIns="0" lIns="0" spcFirstLastPara="1" rIns="0" wrap="square" tIns="0">
            <a:spAutoFit/>
          </a:bodyPr>
          <a:lstStyle/>
          <a:p>
            <a:pPr indent="0" lvl="0" marL="0" marR="0" rtl="0" algn="l">
              <a:lnSpc>
                <a:spcPct val="141843"/>
              </a:lnSpc>
              <a:spcBef>
                <a:spcPts val="0"/>
              </a:spcBef>
              <a:spcAft>
                <a:spcPts val="0"/>
              </a:spcAft>
              <a:buClr>
                <a:srgbClr val="0A192F"/>
              </a:buClr>
              <a:buSzPts val="987"/>
              <a:buFont typeface="Inter"/>
              <a:buNone/>
            </a:pPr>
            <a:r>
              <a:rPr b="1" i="0" lang="en-US" sz="987" u="none" cap="none" strike="noStrike">
                <a:solidFill>
                  <a:srgbClr val="0A192F"/>
                </a:solidFill>
                <a:latin typeface="Inter"/>
                <a:ea typeface="Inter"/>
                <a:cs typeface="Inter"/>
                <a:sym typeface="Inter"/>
              </a:rPr>
              <a:t>ÉTAT DE L'ACTIF</a:t>
            </a:r>
            <a:endParaRPr b="0" i="0" sz="987" u="none" cap="none" strike="noStrike">
              <a:solidFill>
                <a:schemeClr val="dk1"/>
              </a:solidFill>
              <a:latin typeface="Calibri"/>
              <a:ea typeface="Calibri"/>
              <a:cs typeface="Calibri"/>
              <a:sym typeface="Calibri"/>
            </a:endParaRPr>
          </a:p>
        </p:txBody>
      </p:sp>
      <p:sp>
        <p:nvSpPr>
          <p:cNvPr id="75" name="Google Shape;75;p3"/>
          <p:cNvSpPr/>
          <p:nvPr/>
        </p:nvSpPr>
        <p:spPr>
          <a:xfrm>
            <a:off x="657225" y="4313039"/>
            <a:ext cx="3072985" cy="771525"/>
          </a:xfrm>
          <a:prstGeom prst="rect">
            <a:avLst/>
          </a:prstGeom>
          <a:noFill/>
          <a:ln>
            <a:noFill/>
          </a:ln>
        </p:spPr>
        <p:txBody>
          <a:bodyPr anchorCtr="0" anchor="t" bIns="0" lIns="0" spcFirstLastPara="1" rIns="0" wrap="square" tIns="0">
            <a:spAutoFit/>
          </a:bodyPr>
          <a:lstStyle/>
          <a:p>
            <a:pPr indent="0" lvl="0" marL="0" marR="0" rtl="0" algn="l">
              <a:lnSpc>
                <a:spcPct val="159235"/>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Bâtiment structurellement sain nécessitant des travaux d'individualisation (réseaux, cloisons) pour permettre une exploitation indépendante des lots.</a:t>
            </a:r>
            <a:endParaRPr b="0" i="0" sz="942" u="none" cap="none" strike="noStrike">
              <a:solidFill>
                <a:schemeClr val="dk1"/>
              </a:solidFill>
              <a:latin typeface="Calibri"/>
              <a:ea typeface="Calibri"/>
              <a:cs typeface="Calibri"/>
              <a:sym typeface="Calibri"/>
            </a:endParaRPr>
          </a:p>
        </p:txBody>
      </p:sp>
      <p:sp>
        <p:nvSpPr>
          <p:cNvPr id="76" name="Google Shape;76;p3"/>
          <p:cNvSpPr/>
          <p:nvPr/>
        </p:nvSpPr>
        <p:spPr>
          <a:xfrm>
            <a:off x="4030247" y="1243013"/>
            <a:ext cx="4542253"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COMPOSITION APRÈS SEGMENTATION</a:t>
            </a:r>
            <a:endParaRPr b="0" i="0" sz="1193" u="none" cap="none" strike="noStrike">
              <a:solidFill>
                <a:schemeClr val="dk1"/>
              </a:solidFill>
              <a:latin typeface="Calibri"/>
              <a:ea typeface="Calibri"/>
              <a:cs typeface="Calibri"/>
              <a:sym typeface="Calibri"/>
            </a:endParaRPr>
          </a:p>
        </p:txBody>
      </p:sp>
      <p:sp>
        <p:nvSpPr>
          <p:cNvPr id="77" name="Google Shape;77;p3"/>
          <p:cNvSpPr/>
          <p:nvPr/>
        </p:nvSpPr>
        <p:spPr>
          <a:xfrm>
            <a:off x="4030247" y="1535906"/>
            <a:ext cx="4542253" cy="2480667"/>
          </a:xfrm>
          <a:prstGeom prst="rect">
            <a:avLst/>
          </a:prstGeom>
          <a:solidFill>
            <a:srgbClr val="FFFFFF"/>
          </a:solidFill>
          <a:ln cap="flat" cmpd="sng" w="18275">
            <a:solidFill>
              <a:srgbClr val="0A1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4030247" y="1535906"/>
            <a:ext cx="921600" cy="312539"/>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
          <p:cNvSpPr/>
          <p:nvPr/>
        </p:nvSpPr>
        <p:spPr>
          <a:xfrm>
            <a:off x="4030247" y="1841302"/>
            <a:ext cx="921600"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4030247" y="1535906"/>
            <a:ext cx="921600" cy="312539"/>
          </a:xfrm>
          <a:prstGeom prst="rect">
            <a:avLst/>
          </a:prstGeom>
          <a:noFill/>
          <a:ln>
            <a:noFill/>
          </a:ln>
        </p:spPr>
        <p:txBody>
          <a:bodyPr anchorCtr="0" anchor="ctr" bIns="102100" lIns="136000" spcFirstLastPara="1" rIns="136000" wrap="square" tIns="10210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LOT</a:t>
            </a:r>
            <a:endParaRPr b="0" i="0" sz="784" u="none" cap="none" strike="noStrike">
              <a:solidFill>
                <a:schemeClr val="dk1"/>
              </a:solidFill>
              <a:latin typeface="Calibri"/>
              <a:ea typeface="Calibri"/>
              <a:cs typeface="Calibri"/>
              <a:sym typeface="Calibri"/>
            </a:endParaRPr>
          </a:p>
        </p:txBody>
      </p:sp>
      <p:sp>
        <p:nvSpPr>
          <p:cNvPr id="81" name="Google Shape;81;p3"/>
          <p:cNvSpPr/>
          <p:nvPr/>
        </p:nvSpPr>
        <p:spPr>
          <a:xfrm>
            <a:off x="4951847" y="1535906"/>
            <a:ext cx="1645741" cy="312539"/>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3"/>
          <p:cNvSpPr/>
          <p:nvPr/>
        </p:nvSpPr>
        <p:spPr>
          <a:xfrm>
            <a:off x="4951847" y="1841302"/>
            <a:ext cx="1645741"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3"/>
          <p:cNvSpPr/>
          <p:nvPr/>
        </p:nvSpPr>
        <p:spPr>
          <a:xfrm>
            <a:off x="4951847" y="1535906"/>
            <a:ext cx="1645741" cy="312539"/>
          </a:xfrm>
          <a:prstGeom prst="rect">
            <a:avLst/>
          </a:prstGeom>
          <a:noFill/>
          <a:ln>
            <a:noFill/>
          </a:ln>
        </p:spPr>
        <p:txBody>
          <a:bodyPr anchorCtr="0" anchor="ctr" bIns="102100" lIns="136000" spcFirstLastPara="1" rIns="136000" wrap="square" tIns="10210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SURFACE ESTIMÉE</a:t>
            </a:r>
            <a:endParaRPr b="0" i="0" sz="784" u="none" cap="none" strike="noStrike">
              <a:solidFill>
                <a:schemeClr val="dk1"/>
              </a:solidFill>
              <a:latin typeface="Calibri"/>
              <a:ea typeface="Calibri"/>
              <a:cs typeface="Calibri"/>
              <a:sym typeface="Calibri"/>
            </a:endParaRPr>
          </a:p>
        </p:txBody>
      </p:sp>
      <p:sp>
        <p:nvSpPr>
          <p:cNvPr id="84" name="Google Shape;84;p3"/>
          <p:cNvSpPr/>
          <p:nvPr/>
        </p:nvSpPr>
        <p:spPr>
          <a:xfrm>
            <a:off x="6597588" y="1535906"/>
            <a:ext cx="1974912" cy="312539"/>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3"/>
          <p:cNvSpPr/>
          <p:nvPr/>
        </p:nvSpPr>
        <p:spPr>
          <a:xfrm>
            <a:off x="6597588" y="1841302"/>
            <a:ext cx="1974912"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3"/>
          <p:cNvSpPr/>
          <p:nvPr/>
        </p:nvSpPr>
        <p:spPr>
          <a:xfrm>
            <a:off x="6597588" y="1535906"/>
            <a:ext cx="1974912" cy="312539"/>
          </a:xfrm>
          <a:prstGeom prst="rect">
            <a:avLst/>
          </a:prstGeom>
          <a:noFill/>
          <a:ln>
            <a:noFill/>
          </a:ln>
        </p:spPr>
        <p:txBody>
          <a:bodyPr anchorCtr="0" anchor="ctr" bIns="102100" lIns="136000" spcFirstLastPara="1" rIns="136000" wrap="square" tIns="10210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STATUT COMMERCIAL</a:t>
            </a:r>
            <a:endParaRPr b="0" i="0" sz="784" u="none" cap="none" strike="noStrike">
              <a:solidFill>
                <a:schemeClr val="dk1"/>
              </a:solidFill>
              <a:latin typeface="Calibri"/>
              <a:ea typeface="Calibri"/>
              <a:cs typeface="Calibri"/>
              <a:sym typeface="Calibri"/>
            </a:endParaRPr>
          </a:p>
        </p:txBody>
      </p:sp>
      <p:sp>
        <p:nvSpPr>
          <p:cNvPr id="87" name="Google Shape;87;p3"/>
          <p:cNvSpPr/>
          <p:nvPr/>
        </p:nvSpPr>
        <p:spPr>
          <a:xfrm>
            <a:off x="4030247" y="1844873"/>
            <a:ext cx="921600" cy="353616"/>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Cellule 1</a:t>
            </a:r>
            <a:endParaRPr b="0" i="0" sz="885" u="none" cap="none" strike="noStrike">
              <a:solidFill>
                <a:schemeClr val="dk1"/>
              </a:solidFill>
              <a:latin typeface="Calibri"/>
              <a:ea typeface="Calibri"/>
              <a:cs typeface="Calibri"/>
              <a:sym typeface="Calibri"/>
            </a:endParaRPr>
          </a:p>
        </p:txBody>
      </p:sp>
      <p:sp>
        <p:nvSpPr>
          <p:cNvPr id="88" name="Google Shape;88;p3"/>
          <p:cNvSpPr/>
          <p:nvPr/>
        </p:nvSpPr>
        <p:spPr>
          <a:xfrm>
            <a:off x="4951847" y="1844873"/>
            <a:ext cx="1645741" cy="353616"/>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2 857 m²</a:t>
            </a:r>
            <a:endParaRPr b="0" i="0" sz="885" u="none" cap="none" strike="noStrike">
              <a:solidFill>
                <a:schemeClr val="dk1"/>
              </a:solidFill>
              <a:latin typeface="Calibri"/>
              <a:ea typeface="Calibri"/>
              <a:cs typeface="Calibri"/>
              <a:sym typeface="Calibri"/>
            </a:endParaRPr>
          </a:p>
        </p:txBody>
      </p:sp>
      <p:sp>
        <p:nvSpPr>
          <p:cNvPr id="89" name="Google Shape;89;p3"/>
          <p:cNvSpPr/>
          <p:nvPr/>
        </p:nvSpPr>
        <p:spPr>
          <a:xfrm>
            <a:off x="6711888" y="1930598"/>
            <a:ext cx="1432322" cy="178594"/>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3"/>
          <p:cNvSpPr/>
          <p:nvPr/>
        </p:nvSpPr>
        <p:spPr>
          <a:xfrm>
            <a:off x="6711888" y="1930598"/>
            <a:ext cx="1432322" cy="178594"/>
          </a:xfrm>
          <a:prstGeom prst="rect">
            <a:avLst/>
          </a:prstGeom>
          <a:noFill/>
          <a:ln>
            <a:noFill/>
          </a:ln>
        </p:spPr>
        <p:txBody>
          <a:bodyPr anchorCtr="0" anchor="t" bIns="34025" lIns="85075" spcFirstLastPara="1" rIns="85075" wrap="square" tIns="34025">
            <a:spAutoFit/>
          </a:bodyPr>
          <a:lstStyle/>
          <a:p>
            <a:pPr indent="0" lvl="0" marL="0" marR="0" rtl="0" algn="l">
              <a:lnSpc>
                <a:spcPct val="131771"/>
              </a:lnSpc>
              <a:spcBef>
                <a:spcPts val="0"/>
              </a:spcBef>
              <a:spcAft>
                <a:spcPts val="0"/>
              </a:spcAft>
              <a:buClr>
                <a:srgbClr val="FFFFFF"/>
              </a:buClr>
              <a:buSzPts val="683"/>
              <a:buFont typeface="Inter"/>
              <a:buNone/>
            </a:pPr>
            <a:r>
              <a:rPr b="1" i="0" lang="en-US" sz="683" u="none" cap="none" strike="noStrike">
                <a:solidFill>
                  <a:srgbClr val="FFFFFF"/>
                </a:solidFill>
                <a:latin typeface="Inter"/>
                <a:ea typeface="Inter"/>
                <a:cs typeface="Inter"/>
                <a:sym typeface="Inter"/>
              </a:rPr>
              <a:t>PRÉ-COMMERCIALISÉE</a:t>
            </a:r>
            <a:endParaRPr b="0" i="0" sz="683" u="none" cap="none" strike="noStrike">
              <a:solidFill>
                <a:schemeClr val="dk1"/>
              </a:solidFill>
              <a:latin typeface="Calibri"/>
              <a:ea typeface="Calibri"/>
              <a:cs typeface="Calibri"/>
              <a:sym typeface="Calibri"/>
            </a:endParaRPr>
          </a:p>
        </p:txBody>
      </p:sp>
      <p:sp>
        <p:nvSpPr>
          <p:cNvPr id="91" name="Google Shape;91;p3"/>
          <p:cNvSpPr/>
          <p:nvPr/>
        </p:nvSpPr>
        <p:spPr>
          <a:xfrm>
            <a:off x="4030247" y="2198489"/>
            <a:ext cx="4542253" cy="357188"/>
          </a:xfrm>
          <a:prstGeom prst="rect">
            <a:avLst/>
          </a:prstGeom>
          <a:solidFill>
            <a:srgbClr val="FFF9F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3"/>
          <p:cNvSpPr/>
          <p:nvPr/>
        </p:nvSpPr>
        <p:spPr>
          <a:xfrm>
            <a:off x="4030247" y="2198489"/>
            <a:ext cx="921600"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Cellule 2</a:t>
            </a:r>
            <a:endParaRPr b="0" i="0" sz="885" u="none" cap="none" strike="noStrike">
              <a:solidFill>
                <a:schemeClr val="dk1"/>
              </a:solidFill>
              <a:latin typeface="Calibri"/>
              <a:ea typeface="Calibri"/>
              <a:cs typeface="Calibri"/>
              <a:sym typeface="Calibri"/>
            </a:endParaRPr>
          </a:p>
        </p:txBody>
      </p:sp>
      <p:sp>
        <p:nvSpPr>
          <p:cNvPr id="93" name="Google Shape;93;p3"/>
          <p:cNvSpPr/>
          <p:nvPr/>
        </p:nvSpPr>
        <p:spPr>
          <a:xfrm>
            <a:off x="4951847" y="2198489"/>
            <a:ext cx="1645741"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 1 600 m²</a:t>
            </a:r>
            <a:endParaRPr b="0" i="0" sz="885" u="none" cap="none" strike="noStrike">
              <a:solidFill>
                <a:schemeClr val="dk1"/>
              </a:solidFill>
              <a:latin typeface="Calibri"/>
              <a:ea typeface="Calibri"/>
              <a:cs typeface="Calibri"/>
              <a:sym typeface="Calibri"/>
            </a:endParaRPr>
          </a:p>
        </p:txBody>
      </p:sp>
      <p:sp>
        <p:nvSpPr>
          <p:cNvPr id="94" name="Google Shape;94;p3"/>
          <p:cNvSpPr/>
          <p:nvPr/>
        </p:nvSpPr>
        <p:spPr>
          <a:xfrm>
            <a:off x="6711888" y="2287786"/>
            <a:ext cx="1282303" cy="17859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
          <p:cNvSpPr/>
          <p:nvPr/>
        </p:nvSpPr>
        <p:spPr>
          <a:xfrm>
            <a:off x="6711888" y="2287786"/>
            <a:ext cx="1282303" cy="178594"/>
          </a:xfrm>
          <a:prstGeom prst="rect">
            <a:avLst/>
          </a:prstGeom>
          <a:noFill/>
          <a:ln>
            <a:noFill/>
          </a:ln>
        </p:spPr>
        <p:txBody>
          <a:bodyPr anchorCtr="0" anchor="t" bIns="34025" lIns="85075" spcFirstLastPara="1" rIns="85075" wrap="square" tIns="34025">
            <a:spAutoFit/>
          </a:bodyPr>
          <a:lstStyle/>
          <a:p>
            <a:pPr indent="0" lvl="0" marL="0" marR="0" rtl="0" algn="l">
              <a:lnSpc>
                <a:spcPct val="131771"/>
              </a:lnSpc>
              <a:spcBef>
                <a:spcPts val="0"/>
              </a:spcBef>
              <a:spcAft>
                <a:spcPts val="0"/>
              </a:spcAft>
              <a:buClr>
                <a:srgbClr val="0A192F"/>
              </a:buClr>
              <a:buSzPts val="683"/>
              <a:buFont typeface="Inter"/>
              <a:buNone/>
            </a:pPr>
            <a:r>
              <a:rPr b="1" i="0" lang="en-US" sz="683" u="none" cap="none" strike="noStrike">
                <a:solidFill>
                  <a:srgbClr val="0A192F"/>
                </a:solidFill>
                <a:latin typeface="Inter"/>
                <a:ea typeface="Inter"/>
                <a:cs typeface="Inter"/>
                <a:sym typeface="Inter"/>
              </a:rPr>
              <a:t>À COMMERCIALISER</a:t>
            </a:r>
            <a:endParaRPr b="0" i="0" sz="683" u="none" cap="none" strike="noStrike">
              <a:solidFill>
                <a:schemeClr val="dk1"/>
              </a:solidFill>
              <a:latin typeface="Calibri"/>
              <a:ea typeface="Calibri"/>
              <a:cs typeface="Calibri"/>
              <a:sym typeface="Calibri"/>
            </a:endParaRPr>
          </a:p>
        </p:txBody>
      </p:sp>
      <p:sp>
        <p:nvSpPr>
          <p:cNvPr id="96" name="Google Shape;96;p3"/>
          <p:cNvSpPr/>
          <p:nvPr/>
        </p:nvSpPr>
        <p:spPr>
          <a:xfrm>
            <a:off x="4030247" y="2555677"/>
            <a:ext cx="921600"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Cellule 3</a:t>
            </a:r>
            <a:endParaRPr b="0" i="0" sz="885" u="none" cap="none" strike="noStrike">
              <a:solidFill>
                <a:schemeClr val="dk1"/>
              </a:solidFill>
              <a:latin typeface="Calibri"/>
              <a:ea typeface="Calibri"/>
              <a:cs typeface="Calibri"/>
              <a:sym typeface="Calibri"/>
            </a:endParaRPr>
          </a:p>
        </p:txBody>
      </p:sp>
      <p:sp>
        <p:nvSpPr>
          <p:cNvPr id="97" name="Google Shape;97;p3"/>
          <p:cNvSpPr/>
          <p:nvPr/>
        </p:nvSpPr>
        <p:spPr>
          <a:xfrm>
            <a:off x="4951847" y="2555677"/>
            <a:ext cx="1645741"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 1 600 m²</a:t>
            </a:r>
            <a:endParaRPr b="0" i="0" sz="885" u="none" cap="none" strike="noStrike">
              <a:solidFill>
                <a:schemeClr val="dk1"/>
              </a:solidFill>
              <a:latin typeface="Calibri"/>
              <a:ea typeface="Calibri"/>
              <a:cs typeface="Calibri"/>
              <a:sym typeface="Calibri"/>
            </a:endParaRPr>
          </a:p>
        </p:txBody>
      </p:sp>
      <p:sp>
        <p:nvSpPr>
          <p:cNvPr id="98" name="Google Shape;98;p3"/>
          <p:cNvSpPr/>
          <p:nvPr/>
        </p:nvSpPr>
        <p:spPr>
          <a:xfrm>
            <a:off x="6711888" y="2644973"/>
            <a:ext cx="1282303" cy="17859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3"/>
          <p:cNvSpPr/>
          <p:nvPr/>
        </p:nvSpPr>
        <p:spPr>
          <a:xfrm>
            <a:off x="6711888" y="2644973"/>
            <a:ext cx="1282303" cy="178594"/>
          </a:xfrm>
          <a:prstGeom prst="rect">
            <a:avLst/>
          </a:prstGeom>
          <a:noFill/>
          <a:ln>
            <a:noFill/>
          </a:ln>
        </p:spPr>
        <p:txBody>
          <a:bodyPr anchorCtr="0" anchor="t" bIns="34025" lIns="85075" spcFirstLastPara="1" rIns="85075" wrap="square" tIns="34025">
            <a:spAutoFit/>
          </a:bodyPr>
          <a:lstStyle/>
          <a:p>
            <a:pPr indent="0" lvl="0" marL="0" marR="0" rtl="0" algn="l">
              <a:lnSpc>
                <a:spcPct val="131771"/>
              </a:lnSpc>
              <a:spcBef>
                <a:spcPts val="0"/>
              </a:spcBef>
              <a:spcAft>
                <a:spcPts val="0"/>
              </a:spcAft>
              <a:buClr>
                <a:srgbClr val="0A192F"/>
              </a:buClr>
              <a:buSzPts val="683"/>
              <a:buFont typeface="Inter"/>
              <a:buNone/>
            </a:pPr>
            <a:r>
              <a:rPr b="1" i="0" lang="en-US" sz="683" u="none" cap="none" strike="noStrike">
                <a:solidFill>
                  <a:srgbClr val="0A192F"/>
                </a:solidFill>
                <a:latin typeface="Inter"/>
                <a:ea typeface="Inter"/>
                <a:cs typeface="Inter"/>
                <a:sym typeface="Inter"/>
              </a:rPr>
              <a:t>À COMMERCIALISER</a:t>
            </a:r>
            <a:endParaRPr b="0" i="0" sz="683" u="none" cap="none" strike="noStrike">
              <a:solidFill>
                <a:schemeClr val="dk1"/>
              </a:solidFill>
              <a:latin typeface="Calibri"/>
              <a:ea typeface="Calibri"/>
              <a:cs typeface="Calibri"/>
              <a:sym typeface="Calibri"/>
            </a:endParaRPr>
          </a:p>
        </p:txBody>
      </p:sp>
      <p:sp>
        <p:nvSpPr>
          <p:cNvPr id="100" name="Google Shape;100;p3"/>
          <p:cNvSpPr/>
          <p:nvPr/>
        </p:nvSpPr>
        <p:spPr>
          <a:xfrm>
            <a:off x="4030247" y="2912864"/>
            <a:ext cx="4542253" cy="357188"/>
          </a:xfrm>
          <a:prstGeom prst="rect">
            <a:avLst/>
          </a:prstGeom>
          <a:solidFill>
            <a:srgbClr val="FFF9F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3"/>
          <p:cNvSpPr/>
          <p:nvPr/>
        </p:nvSpPr>
        <p:spPr>
          <a:xfrm>
            <a:off x="4030247" y="2912864"/>
            <a:ext cx="921600"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Cellule 4</a:t>
            </a:r>
            <a:endParaRPr b="0" i="0" sz="885" u="none" cap="none" strike="noStrike">
              <a:solidFill>
                <a:schemeClr val="dk1"/>
              </a:solidFill>
              <a:latin typeface="Calibri"/>
              <a:ea typeface="Calibri"/>
              <a:cs typeface="Calibri"/>
              <a:sym typeface="Calibri"/>
            </a:endParaRPr>
          </a:p>
        </p:txBody>
      </p:sp>
      <p:sp>
        <p:nvSpPr>
          <p:cNvPr id="102" name="Google Shape;102;p3"/>
          <p:cNvSpPr/>
          <p:nvPr/>
        </p:nvSpPr>
        <p:spPr>
          <a:xfrm>
            <a:off x="4951847" y="2912864"/>
            <a:ext cx="1645741"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 1 600 m²</a:t>
            </a:r>
            <a:endParaRPr b="0" i="0" sz="885" u="none" cap="none" strike="noStrike">
              <a:solidFill>
                <a:schemeClr val="dk1"/>
              </a:solidFill>
              <a:latin typeface="Calibri"/>
              <a:ea typeface="Calibri"/>
              <a:cs typeface="Calibri"/>
              <a:sym typeface="Calibri"/>
            </a:endParaRPr>
          </a:p>
        </p:txBody>
      </p:sp>
      <p:sp>
        <p:nvSpPr>
          <p:cNvPr id="103" name="Google Shape;103;p3"/>
          <p:cNvSpPr/>
          <p:nvPr/>
        </p:nvSpPr>
        <p:spPr>
          <a:xfrm>
            <a:off x="6711888" y="3002161"/>
            <a:ext cx="1282303" cy="17859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3"/>
          <p:cNvSpPr/>
          <p:nvPr/>
        </p:nvSpPr>
        <p:spPr>
          <a:xfrm>
            <a:off x="6711888" y="3002161"/>
            <a:ext cx="1282303" cy="178594"/>
          </a:xfrm>
          <a:prstGeom prst="rect">
            <a:avLst/>
          </a:prstGeom>
          <a:noFill/>
          <a:ln>
            <a:noFill/>
          </a:ln>
        </p:spPr>
        <p:txBody>
          <a:bodyPr anchorCtr="0" anchor="t" bIns="34025" lIns="85075" spcFirstLastPara="1" rIns="85075" wrap="square" tIns="34025">
            <a:spAutoFit/>
          </a:bodyPr>
          <a:lstStyle/>
          <a:p>
            <a:pPr indent="0" lvl="0" marL="0" marR="0" rtl="0" algn="l">
              <a:lnSpc>
                <a:spcPct val="131771"/>
              </a:lnSpc>
              <a:spcBef>
                <a:spcPts val="0"/>
              </a:spcBef>
              <a:spcAft>
                <a:spcPts val="0"/>
              </a:spcAft>
              <a:buClr>
                <a:srgbClr val="0A192F"/>
              </a:buClr>
              <a:buSzPts val="683"/>
              <a:buFont typeface="Inter"/>
              <a:buNone/>
            </a:pPr>
            <a:r>
              <a:rPr b="1" i="0" lang="en-US" sz="683" u="none" cap="none" strike="noStrike">
                <a:solidFill>
                  <a:srgbClr val="0A192F"/>
                </a:solidFill>
                <a:latin typeface="Inter"/>
                <a:ea typeface="Inter"/>
                <a:cs typeface="Inter"/>
                <a:sym typeface="Inter"/>
              </a:rPr>
              <a:t>À COMMERCIALISER</a:t>
            </a:r>
            <a:endParaRPr b="0" i="0" sz="683" u="none" cap="none" strike="noStrike">
              <a:solidFill>
                <a:schemeClr val="dk1"/>
              </a:solidFill>
              <a:latin typeface="Calibri"/>
              <a:ea typeface="Calibri"/>
              <a:cs typeface="Calibri"/>
              <a:sym typeface="Calibri"/>
            </a:endParaRPr>
          </a:p>
        </p:txBody>
      </p:sp>
      <p:sp>
        <p:nvSpPr>
          <p:cNvPr id="105" name="Google Shape;105;p3"/>
          <p:cNvSpPr/>
          <p:nvPr/>
        </p:nvSpPr>
        <p:spPr>
          <a:xfrm>
            <a:off x="4030247" y="3270052"/>
            <a:ext cx="921600"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Cellule 5</a:t>
            </a:r>
            <a:endParaRPr b="0" i="0" sz="885" u="none" cap="none" strike="noStrike">
              <a:solidFill>
                <a:schemeClr val="dk1"/>
              </a:solidFill>
              <a:latin typeface="Calibri"/>
              <a:ea typeface="Calibri"/>
              <a:cs typeface="Calibri"/>
              <a:sym typeface="Calibri"/>
            </a:endParaRPr>
          </a:p>
        </p:txBody>
      </p:sp>
      <p:sp>
        <p:nvSpPr>
          <p:cNvPr id="106" name="Google Shape;106;p3"/>
          <p:cNvSpPr/>
          <p:nvPr/>
        </p:nvSpPr>
        <p:spPr>
          <a:xfrm>
            <a:off x="4951847" y="3270052"/>
            <a:ext cx="1645741"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 1 600 m²</a:t>
            </a:r>
            <a:endParaRPr b="0" i="0" sz="885" u="none" cap="none" strike="noStrike">
              <a:solidFill>
                <a:schemeClr val="dk1"/>
              </a:solidFill>
              <a:latin typeface="Calibri"/>
              <a:ea typeface="Calibri"/>
              <a:cs typeface="Calibri"/>
              <a:sym typeface="Calibri"/>
            </a:endParaRPr>
          </a:p>
        </p:txBody>
      </p:sp>
      <p:sp>
        <p:nvSpPr>
          <p:cNvPr id="107" name="Google Shape;107;p3"/>
          <p:cNvSpPr/>
          <p:nvPr/>
        </p:nvSpPr>
        <p:spPr>
          <a:xfrm>
            <a:off x="6711888" y="3359348"/>
            <a:ext cx="1282303" cy="17859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3"/>
          <p:cNvSpPr/>
          <p:nvPr/>
        </p:nvSpPr>
        <p:spPr>
          <a:xfrm>
            <a:off x="6711888" y="3359348"/>
            <a:ext cx="1282303" cy="178594"/>
          </a:xfrm>
          <a:prstGeom prst="rect">
            <a:avLst/>
          </a:prstGeom>
          <a:noFill/>
          <a:ln>
            <a:noFill/>
          </a:ln>
        </p:spPr>
        <p:txBody>
          <a:bodyPr anchorCtr="0" anchor="t" bIns="34025" lIns="85075" spcFirstLastPara="1" rIns="85075" wrap="square" tIns="34025">
            <a:spAutoFit/>
          </a:bodyPr>
          <a:lstStyle/>
          <a:p>
            <a:pPr indent="0" lvl="0" marL="0" marR="0" rtl="0" algn="l">
              <a:lnSpc>
                <a:spcPct val="131771"/>
              </a:lnSpc>
              <a:spcBef>
                <a:spcPts val="0"/>
              </a:spcBef>
              <a:spcAft>
                <a:spcPts val="0"/>
              </a:spcAft>
              <a:buClr>
                <a:srgbClr val="0A192F"/>
              </a:buClr>
              <a:buSzPts val="683"/>
              <a:buFont typeface="Inter"/>
              <a:buNone/>
            </a:pPr>
            <a:r>
              <a:rPr b="1" i="0" lang="en-US" sz="683" u="none" cap="none" strike="noStrike">
                <a:solidFill>
                  <a:srgbClr val="0A192F"/>
                </a:solidFill>
                <a:latin typeface="Inter"/>
                <a:ea typeface="Inter"/>
                <a:cs typeface="Inter"/>
                <a:sym typeface="Inter"/>
              </a:rPr>
              <a:t>À COMMERCIALISER</a:t>
            </a:r>
            <a:endParaRPr b="0" i="0" sz="683" u="none" cap="none" strike="noStrike">
              <a:solidFill>
                <a:schemeClr val="dk1"/>
              </a:solidFill>
              <a:latin typeface="Calibri"/>
              <a:ea typeface="Calibri"/>
              <a:cs typeface="Calibri"/>
              <a:sym typeface="Calibri"/>
            </a:endParaRPr>
          </a:p>
        </p:txBody>
      </p:sp>
      <p:sp>
        <p:nvSpPr>
          <p:cNvPr id="109" name="Google Shape;109;p3"/>
          <p:cNvSpPr/>
          <p:nvPr/>
        </p:nvSpPr>
        <p:spPr>
          <a:xfrm>
            <a:off x="4030247" y="3627239"/>
            <a:ext cx="4542253" cy="357188"/>
          </a:xfrm>
          <a:prstGeom prst="rect">
            <a:avLst/>
          </a:prstGeom>
          <a:solidFill>
            <a:srgbClr val="FFF9F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3"/>
          <p:cNvSpPr/>
          <p:nvPr/>
        </p:nvSpPr>
        <p:spPr>
          <a:xfrm>
            <a:off x="4030247" y="3627239"/>
            <a:ext cx="921600"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Cellule 6</a:t>
            </a:r>
            <a:endParaRPr b="0" i="0" sz="885" u="none" cap="none" strike="noStrike">
              <a:solidFill>
                <a:schemeClr val="dk1"/>
              </a:solidFill>
              <a:latin typeface="Calibri"/>
              <a:ea typeface="Calibri"/>
              <a:cs typeface="Calibri"/>
              <a:sym typeface="Calibri"/>
            </a:endParaRPr>
          </a:p>
        </p:txBody>
      </p:sp>
      <p:sp>
        <p:nvSpPr>
          <p:cNvPr id="111" name="Google Shape;111;p3"/>
          <p:cNvSpPr/>
          <p:nvPr/>
        </p:nvSpPr>
        <p:spPr>
          <a:xfrm>
            <a:off x="4951847" y="3627239"/>
            <a:ext cx="1645741" cy="357188"/>
          </a:xfrm>
          <a:prstGeom prst="rect">
            <a:avLst/>
          </a:prstGeom>
          <a:noFill/>
          <a:ln>
            <a:noFill/>
          </a:ln>
        </p:spPr>
        <p:txBody>
          <a:bodyPr anchorCtr="0" anchor="ctr" bIns="102100" lIns="136000" spcFirstLastPara="1" rIns="136000" wrap="square" tIns="10210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 1 600 m²</a:t>
            </a:r>
            <a:endParaRPr b="0" i="0" sz="885" u="none" cap="none" strike="noStrike">
              <a:solidFill>
                <a:schemeClr val="dk1"/>
              </a:solidFill>
              <a:latin typeface="Calibri"/>
              <a:ea typeface="Calibri"/>
              <a:cs typeface="Calibri"/>
              <a:sym typeface="Calibri"/>
            </a:endParaRPr>
          </a:p>
        </p:txBody>
      </p:sp>
      <p:sp>
        <p:nvSpPr>
          <p:cNvPr id="112" name="Google Shape;112;p3"/>
          <p:cNvSpPr/>
          <p:nvPr/>
        </p:nvSpPr>
        <p:spPr>
          <a:xfrm>
            <a:off x="6711888" y="3716536"/>
            <a:ext cx="1282303" cy="17859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3"/>
          <p:cNvSpPr/>
          <p:nvPr/>
        </p:nvSpPr>
        <p:spPr>
          <a:xfrm>
            <a:off x="6711888" y="3716536"/>
            <a:ext cx="1282303" cy="178594"/>
          </a:xfrm>
          <a:prstGeom prst="rect">
            <a:avLst/>
          </a:prstGeom>
          <a:noFill/>
          <a:ln>
            <a:noFill/>
          </a:ln>
        </p:spPr>
        <p:txBody>
          <a:bodyPr anchorCtr="0" anchor="t" bIns="34025" lIns="85075" spcFirstLastPara="1" rIns="85075" wrap="square" tIns="34025">
            <a:spAutoFit/>
          </a:bodyPr>
          <a:lstStyle/>
          <a:p>
            <a:pPr indent="0" lvl="0" marL="0" marR="0" rtl="0" algn="l">
              <a:lnSpc>
                <a:spcPct val="131771"/>
              </a:lnSpc>
              <a:spcBef>
                <a:spcPts val="0"/>
              </a:spcBef>
              <a:spcAft>
                <a:spcPts val="0"/>
              </a:spcAft>
              <a:buClr>
                <a:srgbClr val="0A192F"/>
              </a:buClr>
              <a:buSzPts val="683"/>
              <a:buFont typeface="Inter"/>
              <a:buNone/>
            </a:pPr>
            <a:r>
              <a:rPr b="1" i="0" lang="en-US" sz="683" u="none" cap="none" strike="noStrike">
                <a:solidFill>
                  <a:srgbClr val="0A192F"/>
                </a:solidFill>
                <a:latin typeface="Inter"/>
                <a:ea typeface="Inter"/>
                <a:cs typeface="Inter"/>
                <a:sym typeface="Inter"/>
              </a:rPr>
              <a:t>À COMMERCIALISER</a:t>
            </a:r>
            <a:endParaRPr b="0" i="0" sz="683"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pic>
        <p:nvPicPr>
          <p:cNvPr descr="preencoded.png" id="119" name="Google Shape;119;p4"/>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20" name="Google Shape;120;p4"/>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Plan de Création de Valeur</a:t>
            </a:r>
            <a:endParaRPr b="0" i="0" sz="2436" u="none" cap="none" strike="noStrike">
              <a:solidFill>
                <a:schemeClr val="dk1"/>
              </a:solidFill>
              <a:latin typeface="Calibri"/>
              <a:ea typeface="Calibri"/>
              <a:cs typeface="Calibri"/>
              <a:sym typeface="Calibri"/>
            </a:endParaRPr>
          </a:p>
        </p:txBody>
      </p:sp>
      <p:sp>
        <p:nvSpPr>
          <p:cNvPr id="121" name="Google Shape;121;p4"/>
          <p:cNvSpPr/>
          <p:nvPr/>
        </p:nvSpPr>
        <p:spPr>
          <a:xfrm>
            <a:off x="571500" y="1128722"/>
            <a:ext cx="3214800" cy="1443300"/>
          </a:xfrm>
          <a:prstGeom prst="rect">
            <a:avLst/>
          </a:prstGeom>
          <a:noFill/>
          <a:ln>
            <a:noFill/>
          </a:ln>
        </p:spPr>
        <p:txBody>
          <a:bodyPr anchorCtr="0" anchor="t" bIns="0" lIns="0" spcFirstLastPara="1" rIns="0" wrap="square" tIns="0">
            <a:spAutoFit/>
          </a:bodyPr>
          <a:lstStyle/>
          <a:p>
            <a:pPr indent="0" lvl="0" marL="0" marR="0" rtl="0" algn="l">
              <a:lnSpc>
                <a:spcPct val="115000"/>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La stratégie de valorisation repose sur trois piliers : l'individualisation des réseaux techniques, la séparation physique des cellules, et la commercialisation progressive des unités. Cette approche transforme un actif monolithique en portefeuille de propriétés indépendantes, élargissant la base d'acheteurs potentiels.</a:t>
            </a:r>
            <a:endParaRPr b="0" i="0" sz="1050" u="none" cap="none" strike="noStrike">
              <a:solidFill>
                <a:schemeClr val="dk1"/>
              </a:solidFill>
              <a:latin typeface="Calibri"/>
              <a:ea typeface="Calibri"/>
              <a:cs typeface="Calibri"/>
              <a:sym typeface="Calibri"/>
            </a:endParaRPr>
          </a:p>
        </p:txBody>
      </p:sp>
      <p:sp>
        <p:nvSpPr>
          <p:cNvPr id="122" name="Google Shape;122;p4"/>
          <p:cNvSpPr/>
          <p:nvPr/>
        </p:nvSpPr>
        <p:spPr>
          <a:xfrm>
            <a:off x="571500" y="3201687"/>
            <a:ext cx="3214800" cy="120480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4"/>
          <p:cNvSpPr/>
          <p:nvPr/>
        </p:nvSpPr>
        <p:spPr>
          <a:xfrm>
            <a:off x="714375" y="3344562"/>
            <a:ext cx="2928900" cy="173100"/>
          </a:xfrm>
          <a:prstGeom prst="rect">
            <a:avLst/>
          </a:prstGeom>
          <a:noFill/>
          <a:ln>
            <a:noFill/>
          </a:ln>
        </p:spPr>
        <p:txBody>
          <a:bodyPr anchorCtr="0" anchor="t" bIns="0" lIns="0" spcFirstLastPara="1" rIns="0" wrap="square" tIns="0">
            <a:spAutoFit/>
          </a:bodyPr>
          <a:lstStyle/>
          <a:p>
            <a:pPr indent="0" lvl="0" marL="0" marR="0" rtl="0" algn="l">
              <a:lnSpc>
                <a:spcPct val="141843"/>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RÉSULTAT ATTENDU</a:t>
            </a:r>
            <a:endParaRPr b="0" i="0" sz="987" u="none" cap="none" strike="noStrike">
              <a:solidFill>
                <a:schemeClr val="dk1"/>
              </a:solidFill>
              <a:latin typeface="Calibri"/>
              <a:ea typeface="Calibri"/>
              <a:cs typeface="Calibri"/>
              <a:sym typeface="Calibri"/>
            </a:endParaRPr>
          </a:p>
        </p:txBody>
      </p:sp>
      <p:sp>
        <p:nvSpPr>
          <p:cNvPr id="124" name="Google Shape;124;p4"/>
          <p:cNvSpPr/>
          <p:nvPr/>
        </p:nvSpPr>
        <p:spPr>
          <a:xfrm>
            <a:off x="714375" y="3603521"/>
            <a:ext cx="2928900" cy="660000"/>
          </a:xfrm>
          <a:prstGeom prst="rect">
            <a:avLst/>
          </a:prstGeom>
          <a:noFill/>
          <a:ln>
            <a:noFill/>
          </a:ln>
        </p:spPr>
        <p:txBody>
          <a:bodyPr anchorCtr="0" anchor="t" bIns="0" lIns="0" spcFirstLastPara="1" rIns="0" wrap="square" tIns="0">
            <a:spAutoFit/>
          </a:bodyPr>
          <a:lstStyle/>
          <a:p>
            <a:pPr indent="0" lvl="0" marL="0" marR="0" rtl="0" algn="l">
              <a:lnSpc>
                <a:spcPct val="155963"/>
              </a:lnSpc>
              <a:spcBef>
                <a:spcPts val="0"/>
              </a:spcBef>
              <a:spcAft>
                <a:spcPts val="0"/>
              </a:spcAft>
              <a:buClr>
                <a:srgbClr val="FFFFFF"/>
              </a:buClr>
              <a:buSzPts val="1090"/>
              <a:buFont typeface="Inter"/>
              <a:buNone/>
            </a:pPr>
            <a:r>
              <a:rPr b="1" i="0" lang="en-US" sz="1090" u="none" cap="none" strike="noStrike">
                <a:solidFill>
                  <a:srgbClr val="FFFFFF"/>
                </a:solidFill>
                <a:latin typeface="Inter"/>
                <a:ea typeface="Inter"/>
                <a:cs typeface="Inter"/>
                <a:sym typeface="Inter"/>
              </a:rPr>
              <a:t>Création de valeur par segmentation et accès à un marché d'acheteurs plus large.</a:t>
            </a:r>
            <a:endParaRPr b="0" i="0" sz="1090" u="none" cap="none" strike="noStrike">
              <a:solidFill>
                <a:schemeClr val="dk1"/>
              </a:solidFill>
              <a:latin typeface="Calibri"/>
              <a:ea typeface="Calibri"/>
              <a:cs typeface="Calibri"/>
              <a:sym typeface="Calibri"/>
            </a:endParaRPr>
          </a:p>
        </p:txBody>
      </p:sp>
      <p:sp>
        <p:nvSpPr>
          <p:cNvPr id="125" name="Google Shape;125;p4"/>
          <p:cNvSpPr/>
          <p:nvPr/>
        </p:nvSpPr>
        <p:spPr>
          <a:xfrm>
            <a:off x="4071938" y="1100138"/>
            <a:ext cx="342900" cy="342900"/>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4"/>
          <p:cNvSpPr/>
          <p:nvPr/>
        </p:nvSpPr>
        <p:spPr>
          <a:xfrm>
            <a:off x="4071938" y="1100138"/>
            <a:ext cx="342900" cy="342900"/>
          </a:xfrm>
          <a:prstGeom prst="rect">
            <a:avLst/>
          </a:prstGeom>
          <a:noFill/>
          <a:ln>
            <a:noFill/>
          </a:ln>
        </p:spPr>
        <p:txBody>
          <a:bodyPr anchorCtr="0" anchor="ctr" bIns="0" lIns="0" spcFirstLastPara="1" rIns="0" wrap="square" tIns="0">
            <a:spAutoFit/>
          </a:bodyPr>
          <a:lstStyle/>
          <a:p>
            <a:pPr indent="0" lvl="0" marL="0" marR="0" rtl="0" algn="ctr">
              <a:lnSpc>
                <a:spcPct val="134115"/>
              </a:lnSpc>
              <a:spcBef>
                <a:spcPts val="0"/>
              </a:spcBef>
              <a:spcAft>
                <a:spcPts val="0"/>
              </a:spcAft>
              <a:buClr>
                <a:srgbClr val="FFFFFF"/>
              </a:buClr>
              <a:buSzPts val="1193"/>
              <a:buFont typeface="Inter"/>
              <a:buNone/>
            </a:pPr>
            <a:r>
              <a:rPr b="1" i="0" lang="en-US" sz="1193" u="none" cap="none" strike="noStrike">
                <a:solidFill>
                  <a:srgbClr val="FFFFFF"/>
                </a:solidFill>
                <a:latin typeface="Inter"/>
                <a:ea typeface="Inter"/>
                <a:cs typeface="Inter"/>
                <a:sym typeface="Inter"/>
              </a:rPr>
              <a:t>1</a:t>
            </a:r>
            <a:endParaRPr b="0" i="0" sz="1193" u="none" cap="none" strike="noStrike">
              <a:solidFill>
                <a:schemeClr val="dk1"/>
              </a:solidFill>
              <a:latin typeface="Calibri"/>
              <a:ea typeface="Calibri"/>
              <a:cs typeface="Calibri"/>
              <a:sym typeface="Calibri"/>
            </a:endParaRPr>
          </a:p>
        </p:txBody>
      </p:sp>
      <p:sp>
        <p:nvSpPr>
          <p:cNvPr id="127" name="Google Shape;127;p4"/>
          <p:cNvSpPr/>
          <p:nvPr/>
        </p:nvSpPr>
        <p:spPr>
          <a:xfrm>
            <a:off x="4557713" y="1128713"/>
            <a:ext cx="4014788"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Individualisation des réseaux</a:t>
            </a:r>
            <a:endParaRPr b="0" i="0" sz="1193" u="none" cap="none" strike="noStrike">
              <a:solidFill>
                <a:schemeClr val="dk1"/>
              </a:solidFill>
              <a:latin typeface="Calibri"/>
              <a:ea typeface="Calibri"/>
              <a:cs typeface="Calibri"/>
              <a:sym typeface="Calibri"/>
            </a:endParaRPr>
          </a:p>
        </p:txBody>
      </p:sp>
      <p:sp>
        <p:nvSpPr>
          <p:cNvPr id="128" name="Google Shape;128;p4"/>
          <p:cNvSpPr/>
          <p:nvPr/>
        </p:nvSpPr>
        <p:spPr>
          <a:xfrm>
            <a:off x="4557713" y="1393031"/>
            <a:ext cx="4014788" cy="385763"/>
          </a:xfrm>
          <a:prstGeom prst="rect">
            <a:avLst/>
          </a:prstGeom>
          <a:noFill/>
          <a:ln>
            <a:noFill/>
          </a:ln>
        </p:spPr>
        <p:txBody>
          <a:bodyPr anchorCtr="0" anchor="t" bIns="0" lIns="0" spcFirstLastPara="1" rIns="0" wrap="square" tIns="0">
            <a:spAutoFit/>
          </a:bodyPr>
          <a:lstStyle/>
          <a:p>
            <a:pPr indent="0" lvl="0" marL="0" marR="0" rtl="0" algn="l">
              <a:lnSpc>
                <a:spcPct val="159235"/>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Séparation de l'électricité, l'eau et le gaz pour permettre une exploitation totalement indépendante.</a:t>
            </a:r>
            <a:endParaRPr b="0" i="0" sz="942" u="none" cap="none" strike="noStrike">
              <a:solidFill>
                <a:schemeClr val="dk1"/>
              </a:solidFill>
              <a:latin typeface="Calibri"/>
              <a:ea typeface="Calibri"/>
              <a:cs typeface="Calibri"/>
              <a:sym typeface="Calibri"/>
            </a:endParaRPr>
          </a:p>
        </p:txBody>
      </p:sp>
      <p:sp>
        <p:nvSpPr>
          <p:cNvPr id="129" name="Google Shape;129;p4"/>
          <p:cNvSpPr/>
          <p:nvPr/>
        </p:nvSpPr>
        <p:spPr>
          <a:xfrm>
            <a:off x="4071938" y="1957388"/>
            <a:ext cx="342900" cy="342900"/>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4"/>
          <p:cNvSpPr/>
          <p:nvPr/>
        </p:nvSpPr>
        <p:spPr>
          <a:xfrm>
            <a:off x="4071938" y="1957388"/>
            <a:ext cx="342900" cy="342900"/>
          </a:xfrm>
          <a:prstGeom prst="rect">
            <a:avLst/>
          </a:prstGeom>
          <a:noFill/>
          <a:ln>
            <a:noFill/>
          </a:ln>
        </p:spPr>
        <p:txBody>
          <a:bodyPr anchorCtr="0" anchor="ctr" bIns="0" lIns="0" spcFirstLastPara="1" rIns="0" wrap="square" tIns="0">
            <a:spAutoFit/>
          </a:bodyPr>
          <a:lstStyle/>
          <a:p>
            <a:pPr indent="0" lvl="0" marL="0" marR="0" rtl="0" algn="ctr">
              <a:lnSpc>
                <a:spcPct val="134115"/>
              </a:lnSpc>
              <a:spcBef>
                <a:spcPts val="0"/>
              </a:spcBef>
              <a:spcAft>
                <a:spcPts val="0"/>
              </a:spcAft>
              <a:buClr>
                <a:srgbClr val="FFFFFF"/>
              </a:buClr>
              <a:buSzPts val="1193"/>
              <a:buFont typeface="Inter"/>
              <a:buNone/>
            </a:pPr>
            <a:r>
              <a:rPr b="1" i="0" lang="en-US" sz="1193" u="none" cap="none" strike="noStrike">
                <a:solidFill>
                  <a:srgbClr val="FFFFFF"/>
                </a:solidFill>
                <a:latin typeface="Inter"/>
                <a:ea typeface="Inter"/>
                <a:cs typeface="Inter"/>
                <a:sym typeface="Inter"/>
              </a:rPr>
              <a:t>2</a:t>
            </a:r>
            <a:endParaRPr b="0" i="0" sz="1193" u="none" cap="none" strike="noStrike">
              <a:solidFill>
                <a:schemeClr val="dk1"/>
              </a:solidFill>
              <a:latin typeface="Calibri"/>
              <a:ea typeface="Calibri"/>
              <a:cs typeface="Calibri"/>
              <a:sym typeface="Calibri"/>
            </a:endParaRPr>
          </a:p>
        </p:txBody>
      </p:sp>
      <p:sp>
        <p:nvSpPr>
          <p:cNvPr id="131" name="Google Shape;131;p4"/>
          <p:cNvSpPr/>
          <p:nvPr/>
        </p:nvSpPr>
        <p:spPr>
          <a:xfrm>
            <a:off x="4557713" y="1985963"/>
            <a:ext cx="4014788"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Séparation physique</a:t>
            </a:r>
            <a:endParaRPr b="0" i="0" sz="1193" u="none" cap="none" strike="noStrike">
              <a:solidFill>
                <a:schemeClr val="dk1"/>
              </a:solidFill>
              <a:latin typeface="Calibri"/>
              <a:ea typeface="Calibri"/>
              <a:cs typeface="Calibri"/>
              <a:sym typeface="Calibri"/>
            </a:endParaRPr>
          </a:p>
        </p:txBody>
      </p:sp>
      <p:sp>
        <p:nvSpPr>
          <p:cNvPr id="132" name="Google Shape;132;p4"/>
          <p:cNvSpPr/>
          <p:nvPr/>
        </p:nvSpPr>
        <p:spPr>
          <a:xfrm>
            <a:off x="4557713" y="2250281"/>
            <a:ext cx="4014788" cy="385763"/>
          </a:xfrm>
          <a:prstGeom prst="rect">
            <a:avLst/>
          </a:prstGeom>
          <a:noFill/>
          <a:ln>
            <a:noFill/>
          </a:ln>
        </p:spPr>
        <p:txBody>
          <a:bodyPr anchorCtr="0" anchor="t" bIns="0" lIns="0" spcFirstLastPara="1" rIns="0" wrap="square" tIns="0">
            <a:spAutoFit/>
          </a:bodyPr>
          <a:lstStyle/>
          <a:p>
            <a:pPr indent="0" lvl="0" marL="0" marR="0" rtl="0" algn="l">
              <a:lnSpc>
                <a:spcPct val="159235"/>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Création de cloisons entre les cellules pour établir des entités autonomes et sécurisées.</a:t>
            </a:r>
            <a:endParaRPr b="0" i="0" sz="942" u="none" cap="none" strike="noStrike">
              <a:solidFill>
                <a:schemeClr val="dk1"/>
              </a:solidFill>
              <a:latin typeface="Calibri"/>
              <a:ea typeface="Calibri"/>
              <a:cs typeface="Calibri"/>
              <a:sym typeface="Calibri"/>
            </a:endParaRPr>
          </a:p>
        </p:txBody>
      </p:sp>
      <p:sp>
        <p:nvSpPr>
          <p:cNvPr id="133" name="Google Shape;133;p4"/>
          <p:cNvSpPr/>
          <p:nvPr/>
        </p:nvSpPr>
        <p:spPr>
          <a:xfrm>
            <a:off x="4071938" y="2814638"/>
            <a:ext cx="342900" cy="342900"/>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4"/>
          <p:cNvSpPr/>
          <p:nvPr/>
        </p:nvSpPr>
        <p:spPr>
          <a:xfrm>
            <a:off x="4071938" y="2814638"/>
            <a:ext cx="342900" cy="342900"/>
          </a:xfrm>
          <a:prstGeom prst="rect">
            <a:avLst/>
          </a:prstGeom>
          <a:noFill/>
          <a:ln>
            <a:noFill/>
          </a:ln>
        </p:spPr>
        <p:txBody>
          <a:bodyPr anchorCtr="0" anchor="ctr" bIns="0" lIns="0" spcFirstLastPara="1" rIns="0" wrap="square" tIns="0">
            <a:spAutoFit/>
          </a:bodyPr>
          <a:lstStyle/>
          <a:p>
            <a:pPr indent="0" lvl="0" marL="0" marR="0" rtl="0" algn="ctr">
              <a:lnSpc>
                <a:spcPct val="134115"/>
              </a:lnSpc>
              <a:spcBef>
                <a:spcPts val="0"/>
              </a:spcBef>
              <a:spcAft>
                <a:spcPts val="0"/>
              </a:spcAft>
              <a:buClr>
                <a:srgbClr val="FFFFFF"/>
              </a:buClr>
              <a:buSzPts val="1193"/>
              <a:buFont typeface="Inter"/>
              <a:buNone/>
            </a:pPr>
            <a:r>
              <a:rPr b="1" i="0" lang="en-US" sz="1193" u="none" cap="none" strike="noStrike">
                <a:solidFill>
                  <a:srgbClr val="FFFFFF"/>
                </a:solidFill>
                <a:latin typeface="Inter"/>
                <a:ea typeface="Inter"/>
                <a:cs typeface="Inter"/>
                <a:sym typeface="Inter"/>
              </a:rPr>
              <a:t>3</a:t>
            </a:r>
            <a:endParaRPr b="0" i="0" sz="1193" u="none" cap="none" strike="noStrike">
              <a:solidFill>
                <a:schemeClr val="dk1"/>
              </a:solidFill>
              <a:latin typeface="Calibri"/>
              <a:ea typeface="Calibri"/>
              <a:cs typeface="Calibri"/>
              <a:sym typeface="Calibri"/>
            </a:endParaRPr>
          </a:p>
        </p:txBody>
      </p:sp>
      <p:sp>
        <p:nvSpPr>
          <p:cNvPr id="135" name="Google Shape;135;p4"/>
          <p:cNvSpPr/>
          <p:nvPr/>
        </p:nvSpPr>
        <p:spPr>
          <a:xfrm>
            <a:off x="4557713" y="2843213"/>
            <a:ext cx="4014788"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Commercialisation progressive</a:t>
            </a:r>
            <a:endParaRPr b="0" i="0" sz="1193" u="none" cap="none" strike="noStrike">
              <a:solidFill>
                <a:schemeClr val="dk1"/>
              </a:solidFill>
              <a:latin typeface="Calibri"/>
              <a:ea typeface="Calibri"/>
              <a:cs typeface="Calibri"/>
              <a:sym typeface="Calibri"/>
            </a:endParaRPr>
          </a:p>
        </p:txBody>
      </p:sp>
      <p:sp>
        <p:nvSpPr>
          <p:cNvPr id="136" name="Google Shape;136;p4"/>
          <p:cNvSpPr/>
          <p:nvPr/>
        </p:nvSpPr>
        <p:spPr>
          <a:xfrm>
            <a:off x="4557713" y="3107531"/>
            <a:ext cx="4014788" cy="385763"/>
          </a:xfrm>
          <a:prstGeom prst="rect">
            <a:avLst/>
          </a:prstGeom>
          <a:noFill/>
          <a:ln>
            <a:noFill/>
          </a:ln>
        </p:spPr>
        <p:txBody>
          <a:bodyPr anchorCtr="0" anchor="t" bIns="0" lIns="0" spcFirstLastPara="1" rIns="0" wrap="square" tIns="0">
            <a:spAutoFit/>
          </a:bodyPr>
          <a:lstStyle/>
          <a:p>
            <a:pPr indent="0" lvl="0" marL="0" marR="0" rtl="0" algn="l">
              <a:lnSpc>
                <a:spcPct val="159235"/>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Mise sur le marché de 5 cellules distinctes auprès de locataires utilisateurs ciblés.</a:t>
            </a:r>
            <a:endParaRPr b="0" i="0" sz="942" u="none" cap="none" strike="noStrike">
              <a:solidFill>
                <a:schemeClr val="dk1"/>
              </a:solidFill>
              <a:latin typeface="Calibri"/>
              <a:ea typeface="Calibri"/>
              <a:cs typeface="Calibri"/>
              <a:sym typeface="Calibri"/>
            </a:endParaRPr>
          </a:p>
        </p:txBody>
      </p:sp>
      <p:sp>
        <p:nvSpPr>
          <p:cNvPr id="137" name="Google Shape;137;p4"/>
          <p:cNvSpPr/>
          <p:nvPr/>
        </p:nvSpPr>
        <p:spPr>
          <a:xfrm>
            <a:off x="4071938" y="3671888"/>
            <a:ext cx="342900" cy="342900"/>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4"/>
          <p:cNvSpPr/>
          <p:nvPr/>
        </p:nvSpPr>
        <p:spPr>
          <a:xfrm>
            <a:off x="4071938" y="3671888"/>
            <a:ext cx="342900" cy="342900"/>
          </a:xfrm>
          <a:prstGeom prst="rect">
            <a:avLst/>
          </a:prstGeom>
          <a:noFill/>
          <a:ln>
            <a:noFill/>
          </a:ln>
        </p:spPr>
        <p:txBody>
          <a:bodyPr anchorCtr="0" anchor="ctr" bIns="0" lIns="0" spcFirstLastPara="1" rIns="0" wrap="square" tIns="0">
            <a:spAutoFit/>
          </a:bodyPr>
          <a:lstStyle/>
          <a:p>
            <a:pPr indent="0" lvl="0" marL="0" marR="0" rtl="0" algn="ctr">
              <a:lnSpc>
                <a:spcPct val="134115"/>
              </a:lnSpc>
              <a:spcBef>
                <a:spcPts val="0"/>
              </a:spcBef>
              <a:spcAft>
                <a:spcPts val="0"/>
              </a:spcAft>
              <a:buClr>
                <a:srgbClr val="FFFFFF"/>
              </a:buClr>
              <a:buSzPts val="1193"/>
              <a:buFont typeface="Inter"/>
              <a:buNone/>
            </a:pPr>
            <a:r>
              <a:rPr b="1" i="0" lang="en-US" sz="1193" u="none" cap="none" strike="noStrike">
                <a:solidFill>
                  <a:srgbClr val="FFFFFF"/>
                </a:solidFill>
                <a:latin typeface="Inter"/>
                <a:ea typeface="Inter"/>
                <a:cs typeface="Inter"/>
                <a:sym typeface="Inter"/>
              </a:rPr>
              <a:t>4</a:t>
            </a:r>
            <a:endParaRPr b="0" i="0" sz="1193" u="none" cap="none" strike="noStrike">
              <a:solidFill>
                <a:schemeClr val="dk1"/>
              </a:solidFill>
              <a:latin typeface="Calibri"/>
              <a:ea typeface="Calibri"/>
              <a:cs typeface="Calibri"/>
              <a:sym typeface="Calibri"/>
            </a:endParaRPr>
          </a:p>
        </p:txBody>
      </p:sp>
      <p:sp>
        <p:nvSpPr>
          <p:cNvPr id="139" name="Google Shape;139;p4"/>
          <p:cNvSpPr/>
          <p:nvPr/>
        </p:nvSpPr>
        <p:spPr>
          <a:xfrm>
            <a:off x="4557713" y="3700463"/>
            <a:ext cx="4014788"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Optimisation des prix</a:t>
            </a:r>
            <a:endParaRPr b="0" i="0" sz="1193" u="none" cap="none" strike="noStrike">
              <a:solidFill>
                <a:schemeClr val="dk1"/>
              </a:solidFill>
              <a:latin typeface="Calibri"/>
              <a:ea typeface="Calibri"/>
              <a:cs typeface="Calibri"/>
              <a:sym typeface="Calibri"/>
            </a:endParaRPr>
          </a:p>
        </p:txBody>
      </p:sp>
      <p:sp>
        <p:nvSpPr>
          <p:cNvPr id="140" name="Google Shape;140;p4"/>
          <p:cNvSpPr/>
          <p:nvPr/>
        </p:nvSpPr>
        <p:spPr>
          <a:xfrm>
            <a:off x="4557713" y="3964781"/>
            <a:ext cx="4014788" cy="385763"/>
          </a:xfrm>
          <a:prstGeom prst="rect">
            <a:avLst/>
          </a:prstGeom>
          <a:noFill/>
          <a:ln>
            <a:noFill/>
          </a:ln>
        </p:spPr>
        <p:txBody>
          <a:bodyPr anchorCtr="0" anchor="t" bIns="0" lIns="0" spcFirstLastPara="1" rIns="0" wrap="square" tIns="0">
            <a:spAutoFit/>
          </a:bodyPr>
          <a:lstStyle/>
          <a:p>
            <a:pPr indent="0" lvl="0" marL="0" marR="0" rtl="0" algn="l">
              <a:lnSpc>
                <a:spcPct val="159235"/>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Ajustement des prix de vente en fonction de la demande du marché pour maximiser la rentabilité.</a:t>
            </a:r>
            <a:endParaRPr b="0" i="0" sz="942"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pic>
        <p:nvPicPr>
          <p:cNvPr descr="preencoded.png" id="146" name="Google Shape;146;p5"/>
          <p:cNvPicPr preferRelativeResize="0"/>
          <p:nvPr/>
        </p:nvPicPr>
        <p:blipFill rotWithShape="1">
          <a:blip r:embed="rId3">
            <a:alphaModFix/>
          </a:blip>
          <a:srcRect b="0" l="0" r="0" t="0"/>
          <a:stretch/>
        </p:blipFill>
        <p:spPr>
          <a:xfrm>
            <a:off x="0" y="0"/>
            <a:ext cx="9144000" cy="5207794"/>
          </a:xfrm>
          <a:prstGeom prst="rect">
            <a:avLst/>
          </a:prstGeom>
          <a:noFill/>
          <a:ln>
            <a:noFill/>
          </a:ln>
        </p:spPr>
      </p:pic>
      <p:sp>
        <p:nvSpPr>
          <p:cNvPr id="147" name="Google Shape;147;p5"/>
          <p:cNvSpPr/>
          <p:nvPr/>
        </p:nvSpPr>
        <p:spPr>
          <a:xfrm>
            <a:off x="0" y="0"/>
            <a:ext cx="9144000" cy="1143000"/>
          </a:xfrm>
          <a:prstGeom prst="rect">
            <a:avLst/>
          </a:prstGeom>
          <a:solidFill>
            <a:srgbClr val="FFF3E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5"/>
          <p:cNvSpPr/>
          <p:nvPr/>
        </p:nvSpPr>
        <p:spPr>
          <a:xfrm>
            <a:off x="0" y="1128713"/>
            <a:ext cx="9144000" cy="1428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5"/>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Dynamique Commerciale Confirmée</a:t>
            </a:r>
            <a:endParaRPr b="0" i="0" sz="2436" u="none" cap="none" strike="noStrike">
              <a:solidFill>
                <a:schemeClr val="dk1"/>
              </a:solidFill>
              <a:latin typeface="Calibri"/>
              <a:ea typeface="Calibri"/>
              <a:cs typeface="Calibri"/>
              <a:sym typeface="Calibri"/>
            </a:endParaRPr>
          </a:p>
        </p:txBody>
      </p:sp>
      <p:sp>
        <p:nvSpPr>
          <p:cNvPr id="150" name="Google Shape;150;p5"/>
          <p:cNvSpPr/>
          <p:nvPr/>
        </p:nvSpPr>
        <p:spPr>
          <a:xfrm>
            <a:off x="571500" y="1457325"/>
            <a:ext cx="3786188" cy="914400"/>
          </a:xfrm>
          <a:prstGeom prst="rect">
            <a:avLst/>
          </a:prstGeom>
          <a:noFill/>
          <a:ln>
            <a:noFill/>
          </a:ln>
        </p:spPr>
        <p:txBody>
          <a:bodyPr anchorCtr="0" anchor="t" bIns="0" lIns="0" spcFirstLastPara="1" rIns="0" wrap="square" tIns="0">
            <a:spAutoFit/>
          </a:bodyPr>
          <a:lstStyle/>
          <a:p>
            <a:pPr indent="0" lvl="0" marL="0" marR="0" rtl="0" algn="l">
              <a:lnSpc>
                <a:spcPct val="171428"/>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L'opération bénéficie d'une pré-commercialisation déjà engagée, validant la stratégie et la demande marché. Une première transaction a été identifiée, couvrant environ la moitié du prix d'acquisition initial.</a:t>
            </a:r>
            <a:endParaRPr b="0" i="0" sz="1050" u="none" cap="none" strike="noStrike">
              <a:solidFill>
                <a:schemeClr val="dk1"/>
              </a:solidFill>
              <a:latin typeface="Calibri"/>
              <a:ea typeface="Calibri"/>
              <a:cs typeface="Calibri"/>
              <a:sym typeface="Calibri"/>
            </a:endParaRPr>
          </a:p>
        </p:txBody>
      </p:sp>
      <p:sp>
        <p:nvSpPr>
          <p:cNvPr id="151" name="Google Shape;151;p5"/>
          <p:cNvSpPr/>
          <p:nvPr/>
        </p:nvSpPr>
        <p:spPr>
          <a:xfrm>
            <a:off x="571500" y="2657475"/>
            <a:ext cx="3786188" cy="205740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5"/>
          <p:cNvSpPr/>
          <p:nvPr/>
        </p:nvSpPr>
        <p:spPr>
          <a:xfrm>
            <a:off x="571500" y="2657475"/>
            <a:ext cx="57150" cy="2057400"/>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5"/>
          <p:cNvSpPr/>
          <p:nvPr/>
        </p:nvSpPr>
        <p:spPr>
          <a:xfrm>
            <a:off x="857250" y="2943225"/>
            <a:ext cx="3214688" cy="571500"/>
          </a:xfrm>
          <a:prstGeom prst="rect">
            <a:avLst/>
          </a:prstGeom>
          <a:noFill/>
          <a:ln>
            <a:noFill/>
          </a:ln>
        </p:spPr>
        <p:txBody>
          <a:bodyPr anchorCtr="0" anchor="t" bIns="0" lIns="0" spcFirstLastPara="1" rIns="0" wrap="square" tIns="0">
            <a:spAutoFit/>
          </a:bodyPr>
          <a:lstStyle/>
          <a:p>
            <a:pPr indent="0" lvl="0" marL="0" marR="0" rtl="0" algn="l">
              <a:lnSpc>
                <a:spcPct val="108564"/>
              </a:lnSpc>
              <a:spcBef>
                <a:spcPts val="0"/>
              </a:spcBef>
              <a:spcAft>
                <a:spcPts val="0"/>
              </a:spcAft>
              <a:buClr>
                <a:srgbClr val="F26B3A"/>
              </a:buClr>
              <a:buSzPts val="4145"/>
              <a:buFont typeface="Inter"/>
              <a:buNone/>
            </a:pPr>
            <a:r>
              <a:rPr b="1" i="0" lang="en-US" sz="4145" u="none" cap="none" strike="noStrike">
                <a:solidFill>
                  <a:srgbClr val="F26B3A"/>
                </a:solidFill>
                <a:latin typeface="Inter"/>
                <a:ea typeface="Inter"/>
                <a:cs typeface="Inter"/>
                <a:sym typeface="Inter"/>
              </a:rPr>
              <a:t>48,5%</a:t>
            </a:r>
            <a:endParaRPr b="0" i="0" sz="4145" u="none" cap="none" strike="noStrike">
              <a:solidFill>
                <a:schemeClr val="dk1"/>
              </a:solidFill>
              <a:latin typeface="Calibri"/>
              <a:ea typeface="Calibri"/>
              <a:cs typeface="Calibri"/>
              <a:sym typeface="Calibri"/>
            </a:endParaRPr>
          </a:p>
        </p:txBody>
      </p:sp>
      <p:sp>
        <p:nvSpPr>
          <p:cNvPr id="154" name="Google Shape;154;p5"/>
          <p:cNvSpPr/>
          <p:nvPr/>
        </p:nvSpPr>
        <p:spPr>
          <a:xfrm>
            <a:off x="857250" y="3629025"/>
            <a:ext cx="3214688" cy="800100"/>
          </a:xfrm>
          <a:prstGeom prst="rect">
            <a:avLst/>
          </a:prstGeom>
          <a:noFill/>
          <a:ln>
            <a:noFill/>
          </a:ln>
        </p:spPr>
        <p:txBody>
          <a:bodyPr anchorCtr="0" anchor="t" bIns="0" lIns="0" spcFirstLastPara="1" rIns="0" wrap="square" tIns="0">
            <a:spAutoFit/>
          </a:bodyPr>
          <a:lstStyle/>
          <a:p>
            <a:pPr indent="0" lvl="0" marL="0" marR="0" rtl="0" algn="l">
              <a:lnSpc>
                <a:spcPct val="162107"/>
              </a:lnSpc>
              <a:spcBef>
                <a:spcPts val="0"/>
              </a:spcBef>
              <a:spcAft>
                <a:spcPts val="0"/>
              </a:spcAft>
              <a:buClr>
                <a:srgbClr val="FFFFFF"/>
              </a:buClr>
              <a:buSzPts val="987"/>
              <a:buFont typeface="Inter"/>
              <a:buNone/>
            </a:pPr>
            <a:r>
              <a:rPr b="1" i="0" lang="en-US" sz="987" u="none" cap="none" strike="noStrike">
                <a:solidFill>
                  <a:srgbClr val="FFFFFF"/>
                </a:solidFill>
                <a:latin typeface="Inter"/>
                <a:ea typeface="Inter"/>
                <a:cs typeface="Inter"/>
                <a:sym typeface="Inter"/>
              </a:rPr>
              <a:t>du prix d'acquisition couvert par la première vente, réduisant significativement l'exposition au risque de marché et validant le modèle commercial.</a:t>
            </a:r>
            <a:endParaRPr b="0" i="0" sz="987" u="none" cap="none" strike="noStrike">
              <a:solidFill>
                <a:schemeClr val="dk1"/>
              </a:solidFill>
              <a:latin typeface="Calibri"/>
              <a:ea typeface="Calibri"/>
              <a:cs typeface="Calibri"/>
              <a:sym typeface="Calibri"/>
            </a:endParaRPr>
          </a:p>
        </p:txBody>
      </p:sp>
      <p:sp>
        <p:nvSpPr>
          <p:cNvPr id="155" name="Google Shape;155;p5"/>
          <p:cNvSpPr/>
          <p:nvPr/>
        </p:nvSpPr>
        <p:spPr>
          <a:xfrm>
            <a:off x="4786313" y="1457325"/>
            <a:ext cx="3786188"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STATUT ACTUEL</a:t>
            </a:r>
            <a:endParaRPr b="0" i="0" sz="1193" u="none" cap="none" strike="noStrike">
              <a:solidFill>
                <a:schemeClr val="dk1"/>
              </a:solidFill>
              <a:latin typeface="Calibri"/>
              <a:ea typeface="Calibri"/>
              <a:cs typeface="Calibri"/>
              <a:sym typeface="Calibri"/>
            </a:endParaRPr>
          </a:p>
        </p:txBody>
      </p:sp>
      <p:sp>
        <p:nvSpPr>
          <p:cNvPr id="156" name="Google Shape;156;p5"/>
          <p:cNvSpPr/>
          <p:nvPr/>
        </p:nvSpPr>
        <p:spPr>
          <a:xfrm>
            <a:off x="4786313" y="1835944"/>
            <a:ext cx="3786188" cy="302895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5"/>
          <p:cNvSpPr/>
          <p:nvPr/>
        </p:nvSpPr>
        <p:spPr>
          <a:xfrm>
            <a:off x="4786313" y="1835944"/>
            <a:ext cx="3786188" cy="28575"/>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5"/>
          <p:cNvSpPr/>
          <p:nvPr/>
        </p:nvSpPr>
        <p:spPr>
          <a:xfrm>
            <a:off x="4786313" y="1835944"/>
            <a:ext cx="1703784" cy="653653"/>
          </a:xfrm>
          <a:prstGeom prst="rect">
            <a:avLst/>
          </a:prstGeom>
          <a:solidFill>
            <a:srgbClr val="E8D5C4">
              <a:alpha val="3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5"/>
          <p:cNvSpPr/>
          <p:nvPr/>
        </p:nvSpPr>
        <p:spPr>
          <a:xfrm>
            <a:off x="4786313" y="1835944"/>
            <a:ext cx="1703784" cy="653653"/>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Pré-commercialisation</a:t>
            </a:r>
            <a:endParaRPr b="0" i="0" sz="885" u="none" cap="none" strike="noStrike">
              <a:solidFill>
                <a:schemeClr val="dk1"/>
              </a:solidFill>
              <a:latin typeface="Calibri"/>
              <a:ea typeface="Calibri"/>
              <a:cs typeface="Calibri"/>
              <a:sym typeface="Calibri"/>
            </a:endParaRPr>
          </a:p>
        </p:txBody>
      </p:sp>
      <p:sp>
        <p:nvSpPr>
          <p:cNvPr id="160" name="Google Shape;160;p5"/>
          <p:cNvSpPr/>
          <p:nvPr/>
        </p:nvSpPr>
        <p:spPr>
          <a:xfrm>
            <a:off x="6490097" y="1835944"/>
            <a:ext cx="2082403" cy="653653"/>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En cours</a:t>
            </a:r>
            <a:endParaRPr b="0" i="0" sz="885" u="none" cap="none" strike="noStrike">
              <a:solidFill>
                <a:schemeClr val="dk1"/>
              </a:solidFill>
              <a:latin typeface="Calibri"/>
              <a:ea typeface="Calibri"/>
              <a:cs typeface="Calibri"/>
              <a:sym typeface="Calibri"/>
            </a:endParaRPr>
          </a:p>
        </p:txBody>
      </p:sp>
      <p:sp>
        <p:nvSpPr>
          <p:cNvPr id="161" name="Google Shape;161;p5"/>
          <p:cNvSpPr/>
          <p:nvPr/>
        </p:nvSpPr>
        <p:spPr>
          <a:xfrm>
            <a:off x="4786313" y="2496741"/>
            <a:ext cx="1703784" cy="653653"/>
          </a:xfrm>
          <a:prstGeom prst="rect">
            <a:avLst/>
          </a:prstGeom>
          <a:solidFill>
            <a:srgbClr val="E8D5C4">
              <a:alpha val="3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5"/>
          <p:cNvSpPr/>
          <p:nvPr/>
        </p:nvSpPr>
        <p:spPr>
          <a:xfrm>
            <a:off x="4786313" y="2496741"/>
            <a:ext cx="1703784" cy="653653"/>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Promesse de vente signée</a:t>
            </a:r>
            <a:endParaRPr b="0" i="0" sz="885" u="none" cap="none" strike="noStrike">
              <a:solidFill>
                <a:schemeClr val="dk1"/>
              </a:solidFill>
              <a:latin typeface="Calibri"/>
              <a:ea typeface="Calibri"/>
              <a:cs typeface="Calibri"/>
              <a:sym typeface="Calibri"/>
            </a:endParaRPr>
          </a:p>
        </p:txBody>
      </p:sp>
      <p:sp>
        <p:nvSpPr>
          <p:cNvPr id="163" name="Google Shape;163;p5"/>
          <p:cNvSpPr/>
          <p:nvPr/>
        </p:nvSpPr>
        <p:spPr>
          <a:xfrm>
            <a:off x="6490097" y="2496741"/>
            <a:ext cx="2082403" cy="653653"/>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1 cellule (2 857 m²)</a:t>
            </a:r>
            <a:endParaRPr b="0" i="0" sz="885" u="none" cap="none" strike="noStrike">
              <a:solidFill>
                <a:schemeClr val="dk1"/>
              </a:solidFill>
              <a:latin typeface="Calibri"/>
              <a:ea typeface="Calibri"/>
              <a:cs typeface="Calibri"/>
              <a:sym typeface="Calibri"/>
            </a:endParaRPr>
          </a:p>
        </p:txBody>
      </p:sp>
      <p:sp>
        <p:nvSpPr>
          <p:cNvPr id="164" name="Google Shape;164;p5"/>
          <p:cNvSpPr/>
          <p:nvPr/>
        </p:nvSpPr>
        <p:spPr>
          <a:xfrm>
            <a:off x="4786313" y="3157538"/>
            <a:ext cx="1703784" cy="498277"/>
          </a:xfrm>
          <a:prstGeom prst="rect">
            <a:avLst/>
          </a:prstGeom>
          <a:solidFill>
            <a:srgbClr val="E8D5C4">
              <a:alpha val="3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5"/>
          <p:cNvSpPr/>
          <p:nvPr/>
        </p:nvSpPr>
        <p:spPr>
          <a:xfrm>
            <a:off x="4786313" y="3157538"/>
            <a:ext cx="1703784" cy="498277"/>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Prix de vente engagé</a:t>
            </a:r>
            <a:endParaRPr b="0" i="0" sz="885" u="none" cap="none" strike="noStrike">
              <a:solidFill>
                <a:schemeClr val="dk1"/>
              </a:solidFill>
              <a:latin typeface="Calibri"/>
              <a:ea typeface="Calibri"/>
              <a:cs typeface="Calibri"/>
              <a:sym typeface="Calibri"/>
            </a:endParaRPr>
          </a:p>
        </p:txBody>
      </p:sp>
      <p:sp>
        <p:nvSpPr>
          <p:cNvPr id="166" name="Google Shape;166;p5"/>
          <p:cNvSpPr/>
          <p:nvPr/>
        </p:nvSpPr>
        <p:spPr>
          <a:xfrm>
            <a:off x="6490097" y="3157538"/>
            <a:ext cx="2082403" cy="498277"/>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1 650 000 € net vendeur</a:t>
            </a:r>
            <a:endParaRPr b="0" i="0" sz="885" u="none" cap="none" strike="noStrike">
              <a:solidFill>
                <a:schemeClr val="dk1"/>
              </a:solidFill>
              <a:latin typeface="Calibri"/>
              <a:ea typeface="Calibri"/>
              <a:cs typeface="Calibri"/>
              <a:sym typeface="Calibri"/>
            </a:endParaRPr>
          </a:p>
        </p:txBody>
      </p:sp>
      <p:sp>
        <p:nvSpPr>
          <p:cNvPr id="167" name="Google Shape;167;p5"/>
          <p:cNvSpPr/>
          <p:nvPr/>
        </p:nvSpPr>
        <p:spPr>
          <a:xfrm>
            <a:off x="4786313" y="3662958"/>
            <a:ext cx="1703784" cy="498277"/>
          </a:xfrm>
          <a:prstGeom prst="rect">
            <a:avLst/>
          </a:prstGeom>
          <a:solidFill>
            <a:srgbClr val="E8D5C4">
              <a:alpha val="3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5"/>
          <p:cNvSpPr/>
          <p:nvPr/>
        </p:nvSpPr>
        <p:spPr>
          <a:xfrm>
            <a:off x="4786313" y="3662958"/>
            <a:ext cx="1703784" cy="498277"/>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Profil acquéreur</a:t>
            </a:r>
            <a:endParaRPr b="0" i="0" sz="885" u="none" cap="none" strike="noStrike">
              <a:solidFill>
                <a:schemeClr val="dk1"/>
              </a:solidFill>
              <a:latin typeface="Calibri"/>
              <a:ea typeface="Calibri"/>
              <a:cs typeface="Calibri"/>
              <a:sym typeface="Calibri"/>
            </a:endParaRPr>
          </a:p>
        </p:txBody>
      </p:sp>
      <p:sp>
        <p:nvSpPr>
          <p:cNvPr id="169" name="Google Shape;169;p5"/>
          <p:cNvSpPr/>
          <p:nvPr/>
        </p:nvSpPr>
        <p:spPr>
          <a:xfrm>
            <a:off x="6490097" y="3662958"/>
            <a:ext cx="2082403" cy="498277"/>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Utilisateur / Exploitant</a:t>
            </a:r>
            <a:endParaRPr b="0" i="0" sz="885" u="none" cap="none" strike="noStrike">
              <a:solidFill>
                <a:schemeClr val="dk1"/>
              </a:solidFill>
              <a:latin typeface="Calibri"/>
              <a:ea typeface="Calibri"/>
              <a:cs typeface="Calibri"/>
              <a:sym typeface="Calibri"/>
            </a:endParaRPr>
          </a:p>
        </p:txBody>
      </p:sp>
      <p:sp>
        <p:nvSpPr>
          <p:cNvPr id="170" name="Google Shape;170;p5"/>
          <p:cNvSpPr/>
          <p:nvPr/>
        </p:nvSpPr>
        <p:spPr>
          <a:xfrm>
            <a:off x="4786313" y="4168378"/>
            <a:ext cx="1703784" cy="653653"/>
          </a:xfrm>
          <a:prstGeom prst="rect">
            <a:avLst/>
          </a:prstGeom>
          <a:solidFill>
            <a:srgbClr val="E8D5C4">
              <a:alpha val="30196"/>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5"/>
          <p:cNvSpPr/>
          <p:nvPr/>
        </p:nvSpPr>
        <p:spPr>
          <a:xfrm>
            <a:off x="4786313" y="4168378"/>
            <a:ext cx="1703784" cy="653653"/>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Condition de financement</a:t>
            </a:r>
            <a:endParaRPr b="0" i="0" sz="885" u="none" cap="none" strike="noStrike">
              <a:solidFill>
                <a:schemeClr val="dk1"/>
              </a:solidFill>
              <a:latin typeface="Calibri"/>
              <a:ea typeface="Calibri"/>
              <a:cs typeface="Calibri"/>
              <a:sym typeface="Calibri"/>
            </a:endParaRPr>
          </a:p>
        </p:txBody>
      </p:sp>
      <p:sp>
        <p:nvSpPr>
          <p:cNvPr id="172" name="Google Shape;172;p5"/>
          <p:cNvSpPr/>
          <p:nvPr/>
        </p:nvSpPr>
        <p:spPr>
          <a:xfrm>
            <a:off x="6490097" y="4168378"/>
            <a:ext cx="2082403" cy="653653"/>
          </a:xfrm>
          <a:prstGeom prst="rect">
            <a:avLst/>
          </a:prstGeom>
          <a:noFill/>
          <a:ln>
            <a:noFill/>
          </a:ln>
        </p:spPr>
        <p:txBody>
          <a:bodyPr anchorCtr="0" anchor="t" bIns="204075" lIns="204075" spcFirstLastPara="1" rIns="204075" wrap="square" tIns="204075">
            <a:spAutoFit/>
          </a:bodyPr>
          <a:lstStyle/>
          <a:p>
            <a:pPr indent="0" lvl="0" marL="0" marR="0" rtl="0" algn="l">
              <a:lnSpc>
                <a:spcPct val="135593"/>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45 jours</a:t>
            </a:r>
            <a:endParaRPr b="0" i="0" sz="885"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pic>
        <p:nvPicPr>
          <p:cNvPr descr="preencoded.png" id="178" name="Google Shape;178;p6"/>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79" name="Google Shape;179;p6"/>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Structure de Financement</a:t>
            </a:r>
            <a:endParaRPr b="0" i="0" sz="2436" u="none" cap="none" strike="noStrike">
              <a:solidFill>
                <a:schemeClr val="dk1"/>
              </a:solidFill>
              <a:latin typeface="Calibri"/>
              <a:ea typeface="Calibri"/>
              <a:cs typeface="Calibri"/>
              <a:sym typeface="Calibri"/>
            </a:endParaRPr>
          </a:p>
        </p:txBody>
      </p:sp>
      <p:sp>
        <p:nvSpPr>
          <p:cNvPr id="180" name="Google Shape;180;p6"/>
          <p:cNvSpPr/>
          <p:nvPr/>
        </p:nvSpPr>
        <p:spPr>
          <a:xfrm>
            <a:off x="571500" y="957263"/>
            <a:ext cx="7143750" cy="428625"/>
          </a:xfrm>
          <a:prstGeom prst="rect">
            <a:avLst/>
          </a:prstGeom>
          <a:noFill/>
          <a:ln>
            <a:noFill/>
          </a:ln>
        </p:spPr>
        <p:txBody>
          <a:bodyPr anchorCtr="0" anchor="t" bIns="0" lIns="170050" spcFirstLastPara="1" rIns="0" wrap="square" tIns="0">
            <a:spAutoFit/>
          </a:bodyPr>
          <a:lstStyle/>
          <a:p>
            <a:pPr indent="0" lvl="0" marL="0" marR="0" rtl="0" algn="l">
              <a:lnSpc>
                <a:spcPct val="161904"/>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Le plan financier repose sur une combinaison d'apport opérateur et de financement externe, optimisant le levier financier tout en maintenant une structure prudente.</a:t>
            </a:r>
            <a:endParaRPr b="0" i="0" sz="1050" u="none" cap="none" strike="noStrike">
              <a:solidFill>
                <a:schemeClr val="dk1"/>
              </a:solidFill>
              <a:latin typeface="Calibri"/>
              <a:ea typeface="Calibri"/>
              <a:cs typeface="Calibri"/>
              <a:sym typeface="Calibri"/>
            </a:endParaRPr>
          </a:p>
        </p:txBody>
      </p:sp>
      <p:sp>
        <p:nvSpPr>
          <p:cNvPr id="181" name="Google Shape;181;p6"/>
          <p:cNvSpPr/>
          <p:nvPr/>
        </p:nvSpPr>
        <p:spPr>
          <a:xfrm>
            <a:off x="571500" y="1814513"/>
            <a:ext cx="5238741" cy="2341364"/>
          </a:xfrm>
          <a:prstGeom prst="rect">
            <a:avLst/>
          </a:prstGeom>
          <a:solidFill>
            <a:srgbClr val="FFFFFF"/>
          </a:solidFill>
          <a:ln cap="flat" cmpd="sng" w="18275">
            <a:solidFill>
              <a:srgbClr val="0A1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6"/>
          <p:cNvSpPr/>
          <p:nvPr/>
        </p:nvSpPr>
        <p:spPr>
          <a:xfrm>
            <a:off x="571500" y="1814513"/>
            <a:ext cx="2599488" cy="44469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6"/>
          <p:cNvSpPr/>
          <p:nvPr/>
        </p:nvSpPr>
        <p:spPr>
          <a:xfrm>
            <a:off x="571500" y="2252067"/>
            <a:ext cx="2599488"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6"/>
          <p:cNvSpPr/>
          <p:nvPr/>
        </p:nvSpPr>
        <p:spPr>
          <a:xfrm>
            <a:off x="571500" y="1814513"/>
            <a:ext cx="2599488" cy="444698"/>
          </a:xfrm>
          <a:prstGeom prst="rect">
            <a:avLst/>
          </a:prstGeom>
          <a:noFill/>
          <a:ln>
            <a:noFill/>
          </a:ln>
        </p:spPr>
        <p:txBody>
          <a:bodyPr anchorCtr="0" anchor="ctr" bIns="170050" lIns="204075" spcFirstLastPara="1" rIns="204075" wrap="square" tIns="170050">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COMPOSANTE</a:t>
            </a:r>
            <a:endParaRPr b="0" i="0" sz="885" u="none" cap="none" strike="noStrike">
              <a:solidFill>
                <a:schemeClr val="dk1"/>
              </a:solidFill>
              <a:latin typeface="Calibri"/>
              <a:ea typeface="Calibri"/>
              <a:cs typeface="Calibri"/>
              <a:sym typeface="Calibri"/>
            </a:endParaRPr>
          </a:p>
        </p:txBody>
      </p:sp>
      <p:sp>
        <p:nvSpPr>
          <p:cNvPr id="185" name="Google Shape;185;p6"/>
          <p:cNvSpPr/>
          <p:nvPr/>
        </p:nvSpPr>
        <p:spPr>
          <a:xfrm>
            <a:off x="3170988" y="1814513"/>
            <a:ext cx="1234753" cy="44469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6"/>
          <p:cNvSpPr/>
          <p:nvPr/>
        </p:nvSpPr>
        <p:spPr>
          <a:xfrm>
            <a:off x="3170988" y="2252067"/>
            <a:ext cx="1234753"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6"/>
          <p:cNvSpPr/>
          <p:nvPr/>
        </p:nvSpPr>
        <p:spPr>
          <a:xfrm>
            <a:off x="3170988" y="1814513"/>
            <a:ext cx="1234753" cy="444698"/>
          </a:xfrm>
          <a:prstGeom prst="rect">
            <a:avLst/>
          </a:prstGeom>
          <a:noFill/>
          <a:ln>
            <a:noFill/>
          </a:ln>
        </p:spPr>
        <p:txBody>
          <a:bodyPr anchorCtr="0" anchor="ctr" bIns="170050" lIns="204075" spcFirstLastPara="1" rIns="204075" wrap="square" tIns="170050">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MONTANT</a:t>
            </a:r>
            <a:endParaRPr b="0" i="0" sz="885" u="none" cap="none" strike="noStrike">
              <a:solidFill>
                <a:schemeClr val="dk1"/>
              </a:solidFill>
              <a:latin typeface="Calibri"/>
              <a:ea typeface="Calibri"/>
              <a:cs typeface="Calibri"/>
              <a:sym typeface="Calibri"/>
            </a:endParaRPr>
          </a:p>
        </p:txBody>
      </p:sp>
      <p:sp>
        <p:nvSpPr>
          <p:cNvPr id="188" name="Google Shape;188;p6"/>
          <p:cNvSpPr/>
          <p:nvPr/>
        </p:nvSpPr>
        <p:spPr>
          <a:xfrm>
            <a:off x="4405740" y="1814513"/>
            <a:ext cx="1404500" cy="44469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6"/>
          <p:cNvSpPr/>
          <p:nvPr/>
        </p:nvSpPr>
        <p:spPr>
          <a:xfrm>
            <a:off x="4405740" y="2252067"/>
            <a:ext cx="1404500"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6"/>
          <p:cNvSpPr/>
          <p:nvPr/>
        </p:nvSpPr>
        <p:spPr>
          <a:xfrm>
            <a:off x="4405740" y="1814513"/>
            <a:ext cx="1404500" cy="444698"/>
          </a:xfrm>
          <a:prstGeom prst="rect">
            <a:avLst/>
          </a:prstGeom>
          <a:noFill/>
          <a:ln>
            <a:noFill/>
          </a:ln>
        </p:spPr>
        <p:txBody>
          <a:bodyPr anchorCtr="0" anchor="ctr" bIns="170050" lIns="204075" spcFirstLastPara="1" rIns="204075" wrap="square" tIns="170050">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POURCENTAGE</a:t>
            </a:r>
            <a:endParaRPr b="0" i="0" sz="885" u="none" cap="none" strike="noStrike">
              <a:solidFill>
                <a:schemeClr val="dk1"/>
              </a:solidFill>
              <a:latin typeface="Calibri"/>
              <a:ea typeface="Calibri"/>
              <a:cs typeface="Calibri"/>
              <a:sym typeface="Calibri"/>
            </a:endParaRPr>
          </a:p>
        </p:txBody>
      </p:sp>
      <p:sp>
        <p:nvSpPr>
          <p:cNvPr id="191" name="Google Shape;191;p6"/>
          <p:cNvSpPr/>
          <p:nvPr/>
        </p:nvSpPr>
        <p:spPr>
          <a:xfrm>
            <a:off x="571500" y="2255639"/>
            <a:ext cx="2599488" cy="462558"/>
          </a:xfrm>
          <a:prstGeom prst="rect">
            <a:avLst/>
          </a:prstGeom>
          <a:noFill/>
          <a:ln>
            <a:noFill/>
          </a:ln>
        </p:spPr>
        <p:txBody>
          <a:bodyPr anchorCtr="0" anchor="ctr" bIns="170050" lIns="204075" spcFirstLastPara="1" rIns="204075" wrap="square" tIns="170050">
            <a:spAutoFit/>
          </a:bodyPr>
          <a:lstStyle/>
          <a:p>
            <a:pPr indent="0" lvl="0" marL="0" marR="0" rtl="0" algn="l">
              <a:lnSpc>
                <a:spcPct val="133333"/>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Prix d'acquisition</a:t>
            </a:r>
            <a:endParaRPr b="0" i="0" sz="1050" u="none" cap="none" strike="noStrike">
              <a:solidFill>
                <a:schemeClr val="dk1"/>
              </a:solidFill>
              <a:latin typeface="Calibri"/>
              <a:ea typeface="Calibri"/>
              <a:cs typeface="Calibri"/>
              <a:sym typeface="Calibri"/>
            </a:endParaRPr>
          </a:p>
        </p:txBody>
      </p:sp>
      <p:sp>
        <p:nvSpPr>
          <p:cNvPr id="192" name="Google Shape;192;p6"/>
          <p:cNvSpPr/>
          <p:nvPr/>
        </p:nvSpPr>
        <p:spPr>
          <a:xfrm>
            <a:off x="3342438" y="2398514"/>
            <a:ext cx="878681" cy="173236"/>
          </a:xfrm>
          <a:prstGeom prst="rect">
            <a:avLst/>
          </a:prstGeom>
          <a:noFill/>
          <a:ln>
            <a:noFill/>
          </a:ln>
        </p:spPr>
        <p:txBody>
          <a:bodyPr anchorCtr="0" anchor="t" bIns="0" lIns="0" spcFirstLastPara="1" rIns="0" wrap="square" tIns="0">
            <a:spAutoFit/>
          </a:bodyPr>
          <a:lstStyle/>
          <a:p>
            <a:pPr indent="0" lvl="0" marL="0" marR="0" rtl="0" algn="l">
              <a:lnSpc>
                <a:spcPct val="141843"/>
              </a:lnSpc>
              <a:spcBef>
                <a:spcPts val="0"/>
              </a:spcBef>
              <a:spcAft>
                <a:spcPts val="0"/>
              </a:spcAft>
              <a:buClr>
                <a:srgbClr val="333F48"/>
              </a:buClr>
              <a:buSzPts val="987"/>
              <a:buFont typeface="Inter"/>
              <a:buNone/>
            </a:pPr>
            <a:r>
              <a:rPr b="1" i="0" lang="en-US" sz="987" u="none" cap="none" strike="noStrike">
                <a:solidFill>
                  <a:srgbClr val="333F48"/>
                </a:solidFill>
                <a:latin typeface="Inter"/>
                <a:ea typeface="Inter"/>
                <a:cs typeface="Inter"/>
                <a:sym typeface="Inter"/>
              </a:rPr>
              <a:t>3 400 000 €</a:t>
            </a:r>
            <a:endParaRPr b="0" i="0" sz="987" u="none" cap="none" strike="noStrike">
              <a:solidFill>
                <a:schemeClr val="dk1"/>
              </a:solidFill>
              <a:latin typeface="Calibri"/>
              <a:ea typeface="Calibri"/>
              <a:cs typeface="Calibri"/>
              <a:sym typeface="Calibri"/>
            </a:endParaRPr>
          </a:p>
        </p:txBody>
      </p:sp>
      <p:sp>
        <p:nvSpPr>
          <p:cNvPr id="193" name="Google Shape;193;p6"/>
          <p:cNvSpPr/>
          <p:nvPr/>
        </p:nvSpPr>
        <p:spPr>
          <a:xfrm>
            <a:off x="4405740" y="2255639"/>
            <a:ext cx="1404500" cy="462558"/>
          </a:xfrm>
          <a:prstGeom prst="rect">
            <a:avLst/>
          </a:prstGeom>
          <a:noFill/>
          <a:ln>
            <a:noFill/>
          </a:ln>
        </p:spPr>
        <p:txBody>
          <a:bodyPr anchorCtr="0" anchor="ctr" bIns="170050" lIns="204075" spcFirstLastPara="1" rIns="204075" wrap="square" tIns="170050">
            <a:spAutoFit/>
          </a:bodyPr>
          <a:lstStyle/>
          <a:p>
            <a:pPr indent="0" lvl="0" marL="0" marR="0" rtl="0" algn="l">
              <a:lnSpc>
                <a:spcPct val="133333"/>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100%</a:t>
            </a:r>
            <a:endParaRPr b="0" i="0" sz="1050" u="none" cap="none" strike="noStrike">
              <a:solidFill>
                <a:schemeClr val="dk1"/>
              </a:solidFill>
              <a:latin typeface="Calibri"/>
              <a:ea typeface="Calibri"/>
              <a:cs typeface="Calibri"/>
              <a:sym typeface="Calibri"/>
            </a:endParaRPr>
          </a:p>
        </p:txBody>
      </p:sp>
      <p:sp>
        <p:nvSpPr>
          <p:cNvPr id="194" name="Google Shape;194;p6"/>
          <p:cNvSpPr/>
          <p:nvPr/>
        </p:nvSpPr>
        <p:spPr>
          <a:xfrm>
            <a:off x="571500" y="2718197"/>
            <a:ext cx="5238741" cy="466130"/>
          </a:xfrm>
          <a:prstGeom prst="rect">
            <a:avLst/>
          </a:prstGeom>
          <a:solidFill>
            <a:srgbClr val="FFF9F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6"/>
          <p:cNvSpPr/>
          <p:nvPr/>
        </p:nvSpPr>
        <p:spPr>
          <a:xfrm>
            <a:off x="571500" y="2718197"/>
            <a:ext cx="2599488" cy="466130"/>
          </a:xfrm>
          <a:prstGeom prst="rect">
            <a:avLst/>
          </a:prstGeom>
          <a:noFill/>
          <a:ln>
            <a:noFill/>
          </a:ln>
        </p:spPr>
        <p:txBody>
          <a:bodyPr anchorCtr="0" anchor="ctr" bIns="170050" lIns="204075" spcFirstLastPara="1" rIns="204075" wrap="square" tIns="170050">
            <a:spAutoFit/>
          </a:bodyPr>
          <a:lstStyle/>
          <a:p>
            <a:pPr indent="0" lvl="0" marL="0" marR="0" rtl="0" algn="l">
              <a:lnSpc>
                <a:spcPct val="133333"/>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Financement bancaire recherché</a:t>
            </a:r>
            <a:endParaRPr b="0" i="0" sz="1050" u="none" cap="none" strike="noStrike">
              <a:solidFill>
                <a:schemeClr val="dk1"/>
              </a:solidFill>
              <a:latin typeface="Calibri"/>
              <a:ea typeface="Calibri"/>
              <a:cs typeface="Calibri"/>
              <a:sym typeface="Calibri"/>
            </a:endParaRPr>
          </a:p>
        </p:txBody>
      </p:sp>
      <p:sp>
        <p:nvSpPr>
          <p:cNvPr id="196" name="Google Shape;196;p6"/>
          <p:cNvSpPr/>
          <p:nvPr/>
        </p:nvSpPr>
        <p:spPr>
          <a:xfrm>
            <a:off x="3342438" y="2864644"/>
            <a:ext cx="878681" cy="173236"/>
          </a:xfrm>
          <a:prstGeom prst="rect">
            <a:avLst/>
          </a:prstGeom>
          <a:noFill/>
          <a:ln>
            <a:noFill/>
          </a:ln>
        </p:spPr>
        <p:txBody>
          <a:bodyPr anchorCtr="0" anchor="t" bIns="0" lIns="0" spcFirstLastPara="1" rIns="0" wrap="square" tIns="0">
            <a:spAutoFit/>
          </a:bodyPr>
          <a:lstStyle/>
          <a:p>
            <a:pPr indent="0" lvl="0" marL="0" marR="0" rtl="0" algn="l">
              <a:lnSpc>
                <a:spcPct val="141843"/>
              </a:lnSpc>
              <a:spcBef>
                <a:spcPts val="0"/>
              </a:spcBef>
              <a:spcAft>
                <a:spcPts val="0"/>
              </a:spcAft>
              <a:buClr>
                <a:srgbClr val="333F48"/>
              </a:buClr>
              <a:buSzPts val="987"/>
              <a:buFont typeface="Inter"/>
              <a:buNone/>
            </a:pPr>
            <a:r>
              <a:rPr b="1" i="0" lang="en-US" sz="987" u="none" cap="none" strike="noStrike">
                <a:solidFill>
                  <a:srgbClr val="333F48"/>
                </a:solidFill>
                <a:latin typeface="Inter"/>
                <a:ea typeface="Inter"/>
                <a:cs typeface="Inter"/>
                <a:sym typeface="Inter"/>
              </a:rPr>
              <a:t>3 000 000 €</a:t>
            </a:r>
            <a:endParaRPr b="0" i="0" sz="987" u="none" cap="none" strike="noStrike">
              <a:solidFill>
                <a:schemeClr val="dk1"/>
              </a:solidFill>
              <a:latin typeface="Calibri"/>
              <a:ea typeface="Calibri"/>
              <a:cs typeface="Calibri"/>
              <a:sym typeface="Calibri"/>
            </a:endParaRPr>
          </a:p>
        </p:txBody>
      </p:sp>
      <p:sp>
        <p:nvSpPr>
          <p:cNvPr id="197" name="Google Shape;197;p6"/>
          <p:cNvSpPr/>
          <p:nvPr/>
        </p:nvSpPr>
        <p:spPr>
          <a:xfrm>
            <a:off x="4405740" y="2718197"/>
            <a:ext cx="1404500" cy="466130"/>
          </a:xfrm>
          <a:prstGeom prst="rect">
            <a:avLst/>
          </a:prstGeom>
          <a:noFill/>
          <a:ln>
            <a:noFill/>
          </a:ln>
        </p:spPr>
        <p:txBody>
          <a:bodyPr anchorCtr="0" anchor="ctr" bIns="170050" lIns="204075" spcFirstLastPara="1" rIns="204075" wrap="square" tIns="170050">
            <a:spAutoFit/>
          </a:bodyPr>
          <a:lstStyle/>
          <a:p>
            <a:pPr indent="0" lvl="0" marL="0" marR="0" rtl="0" algn="l">
              <a:lnSpc>
                <a:spcPct val="133333"/>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88,2%</a:t>
            </a:r>
            <a:endParaRPr b="0" i="0" sz="1050" u="none" cap="none" strike="noStrike">
              <a:solidFill>
                <a:schemeClr val="dk1"/>
              </a:solidFill>
              <a:latin typeface="Calibri"/>
              <a:ea typeface="Calibri"/>
              <a:cs typeface="Calibri"/>
              <a:sym typeface="Calibri"/>
            </a:endParaRPr>
          </a:p>
        </p:txBody>
      </p:sp>
      <p:sp>
        <p:nvSpPr>
          <p:cNvPr id="198" name="Google Shape;198;p6"/>
          <p:cNvSpPr/>
          <p:nvPr/>
        </p:nvSpPr>
        <p:spPr>
          <a:xfrm>
            <a:off x="571500" y="3184327"/>
            <a:ext cx="2599488" cy="469702"/>
          </a:xfrm>
          <a:prstGeom prst="rect">
            <a:avLst/>
          </a:prstGeom>
          <a:noFill/>
          <a:ln>
            <a:noFill/>
          </a:ln>
        </p:spPr>
        <p:txBody>
          <a:bodyPr anchorCtr="0" anchor="ctr" bIns="170050" lIns="204075" spcFirstLastPara="1" rIns="204075" wrap="square" tIns="170050">
            <a:spAutoFit/>
          </a:bodyPr>
          <a:lstStyle/>
          <a:p>
            <a:pPr indent="0" lvl="0" marL="0" marR="0" rtl="0" algn="l">
              <a:lnSpc>
                <a:spcPct val="133333"/>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Apport opérateur</a:t>
            </a:r>
            <a:endParaRPr b="0" i="0" sz="1050" u="none" cap="none" strike="noStrike">
              <a:solidFill>
                <a:schemeClr val="dk1"/>
              </a:solidFill>
              <a:latin typeface="Calibri"/>
              <a:ea typeface="Calibri"/>
              <a:cs typeface="Calibri"/>
              <a:sym typeface="Calibri"/>
            </a:endParaRPr>
          </a:p>
        </p:txBody>
      </p:sp>
      <p:sp>
        <p:nvSpPr>
          <p:cNvPr id="199" name="Google Shape;199;p6"/>
          <p:cNvSpPr/>
          <p:nvPr/>
        </p:nvSpPr>
        <p:spPr>
          <a:xfrm>
            <a:off x="3342438" y="3330773"/>
            <a:ext cx="751880" cy="173236"/>
          </a:xfrm>
          <a:prstGeom prst="rect">
            <a:avLst/>
          </a:prstGeom>
          <a:noFill/>
          <a:ln>
            <a:noFill/>
          </a:ln>
        </p:spPr>
        <p:txBody>
          <a:bodyPr anchorCtr="0" anchor="t" bIns="0" lIns="0" spcFirstLastPara="1" rIns="0" wrap="square" tIns="0">
            <a:spAutoFit/>
          </a:bodyPr>
          <a:lstStyle/>
          <a:p>
            <a:pPr indent="0" lvl="0" marL="0" marR="0" rtl="0" algn="l">
              <a:lnSpc>
                <a:spcPct val="141843"/>
              </a:lnSpc>
              <a:spcBef>
                <a:spcPts val="0"/>
              </a:spcBef>
              <a:spcAft>
                <a:spcPts val="0"/>
              </a:spcAft>
              <a:buClr>
                <a:srgbClr val="333F48"/>
              </a:buClr>
              <a:buSzPts val="987"/>
              <a:buFont typeface="Inter"/>
              <a:buNone/>
            </a:pPr>
            <a:r>
              <a:rPr b="1" i="0" lang="en-US" sz="987" u="none" cap="none" strike="noStrike">
                <a:solidFill>
                  <a:srgbClr val="333F48"/>
                </a:solidFill>
                <a:latin typeface="Inter"/>
                <a:ea typeface="Inter"/>
                <a:cs typeface="Inter"/>
                <a:sym typeface="Inter"/>
              </a:rPr>
              <a:t>400 000 €</a:t>
            </a:r>
            <a:endParaRPr b="0" i="0" sz="987" u="none" cap="none" strike="noStrike">
              <a:solidFill>
                <a:schemeClr val="dk1"/>
              </a:solidFill>
              <a:latin typeface="Calibri"/>
              <a:ea typeface="Calibri"/>
              <a:cs typeface="Calibri"/>
              <a:sym typeface="Calibri"/>
            </a:endParaRPr>
          </a:p>
        </p:txBody>
      </p:sp>
      <p:sp>
        <p:nvSpPr>
          <p:cNvPr id="200" name="Google Shape;200;p6"/>
          <p:cNvSpPr/>
          <p:nvPr/>
        </p:nvSpPr>
        <p:spPr>
          <a:xfrm>
            <a:off x="4405740" y="3184327"/>
            <a:ext cx="1404500" cy="469702"/>
          </a:xfrm>
          <a:prstGeom prst="rect">
            <a:avLst/>
          </a:prstGeom>
          <a:noFill/>
          <a:ln>
            <a:noFill/>
          </a:ln>
        </p:spPr>
        <p:txBody>
          <a:bodyPr anchorCtr="0" anchor="ctr" bIns="170050" lIns="204075" spcFirstLastPara="1" rIns="204075" wrap="square" tIns="170050">
            <a:spAutoFit/>
          </a:bodyPr>
          <a:lstStyle/>
          <a:p>
            <a:pPr indent="0" lvl="0" marL="0" marR="0" rtl="0" algn="l">
              <a:lnSpc>
                <a:spcPct val="133333"/>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11,8%</a:t>
            </a:r>
            <a:endParaRPr b="0" i="0" sz="1050" u="none" cap="none" strike="noStrike">
              <a:solidFill>
                <a:schemeClr val="dk1"/>
              </a:solidFill>
              <a:latin typeface="Calibri"/>
              <a:ea typeface="Calibri"/>
              <a:cs typeface="Calibri"/>
              <a:sym typeface="Calibri"/>
            </a:endParaRPr>
          </a:p>
        </p:txBody>
      </p:sp>
      <p:sp>
        <p:nvSpPr>
          <p:cNvPr id="201" name="Google Shape;201;p6"/>
          <p:cNvSpPr/>
          <p:nvPr/>
        </p:nvSpPr>
        <p:spPr>
          <a:xfrm>
            <a:off x="571500" y="3654028"/>
            <a:ext cx="5238741" cy="469702"/>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6"/>
          <p:cNvSpPr/>
          <p:nvPr/>
        </p:nvSpPr>
        <p:spPr>
          <a:xfrm>
            <a:off x="571500" y="3654028"/>
            <a:ext cx="5238741" cy="1428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6"/>
          <p:cNvSpPr/>
          <p:nvPr/>
        </p:nvSpPr>
        <p:spPr>
          <a:xfrm>
            <a:off x="571500" y="3650456"/>
            <a:ext cx="2599488" cy="466130"/>
          </a:xfrm>
          <a:prstGeom prst="rect">
            <a:avLst/>
          </a:prstGeom>
          <a:noFill/>
          <a:ln>
            <a:noFill/>
          </a:ln>
        </p:spPr>
        <p:txBody>
          <a:bodyPr anchorCtr="0" anchor="ctr" bIns="170050" lIns="204075" spcFirstLastPara="1" rIns="204075" wrap="square" tIns="170050">
            <a:spAutoFit/>
          </a:bodyPr>
          <a:lstStyle/>
          <a:p>
            <a:pPr indent="0" lvl="0" marL="0" marR="0" rtl="0" algn="l">
              <a:lnSpc>
                <a:spcPct val="141843"/>
              </a:lnSpc>
              <a:spcBef>
                <a:spcPts val="0"/>
              </a:spcBef>
              <a:spcAft>
                <a:spcPts val="0"/>
              </a:spcAft>
              <a:buClr>
                <a:srgbClr val="FFFFFF"/>
              </a:buClr>
              <a:buSzPts val="987"/>
              <a:buFont typeface="Inter"/>
              <a:buNone/>
            </a:pPr>
            <a:r>
              <a:rPr b="1" i="0" lang="en-US" sz="987" u="none" cap="none" strike="noStrike">
                <a:solidFill>
                  <a:srgbClr val="FFFFFF"/>
                </a:solidFill>
                <a:latin typeface="Inter"/>
                <a:ea typeface="Inter"/>
                <a:cs typeface="Inter"/>
                <a:sym typeface="Inter"/>
              </a:rPr>
              <a:t>Total</a:t>
            </a:r>
            <a:endParaRPr b="0" i="0" sz="987" u="none" cap="none" strike="noStrike">
              <a:solidFill>
                <a:schemeClr val="dk1"/>
              </a:solidFill>
              <a:latin typeface="Calibri"/>
              <a:ea typeface="Calibri"/>
              <a:cs typeface="Calibri"/>
              <a:sym typeface="Calibri"/>
            </a:endParaRPr>
          </a:p>
        </p:txBody>
      </p:sp>
      <p:sp>
        <p:nvSpPr>
          <p:cNvPr id="204" name="Google Shape;204;p6"/>
          <p:cNvSpPr/>
          <p:nvPr/>
        </p:nvSpPr>
        <p:spPr>
          <a:xfrm>
            <a:off x="3170988" y="3650456"/>
            <a:ext cx="1234753" cy="466130"/>
          </a:xfrm>
          <a:prstGeom prst="rect">
            <a:avLst/>
          </a:prstGeom>
          <a:noFill/>
          <a:ln>
            <a:noFill/>
          </a:ln>
        </p:spPr>
        <p:txBody>
          <a:bodyPr anchorCtr="0" anchor="ctr" bIns="170050" lIns="204075" spcFirstLastPara="1" rIns="204075" wrap="square" tIns="170050">
            <a:spAutoFit/>
          </a:bodyPr>
          <a:lstStyle/>
          <a:p>
            <a:pPr indent="0" lvl="0" marL="0" marR="0" rtl="0" algn="l">
              <a:lnSpc>
                <a:spcPct val="141843"/>
              </a:lnSpc>
              <a:spcBef>
                <a:spcPts val="0"/>
              </a:spcBef>
              <a:spcAft>
                <a:spcPts val="0"/>
              </a:spcAft>
              <a:buClr>
                <a:srgbClr val="FFFFFF"/>
              </a:buClr>
              <a:buSzPts val="987"/>
              <a:buFont typeface="Inter"/>
              <a:buNone/>
            </a:pPr>
            <a:r>
              <a:rPr b="1" i="0" lang="en-US" sz="987" u="none" cap="none" strike="noStrike">
                <a:solidFill>
                  <a:srgbClr val="FFFFFF"/>
                </a:solidFill>
                <a:latin typeface="Inter"/>
                <a:ea typeface="Inter"/>
                <a:cs typeface="Inter"/>
                <a:sym typeface="Inter"/>
              </a:rPr>
              <a:t>3 400 000 €</a:t>
            </a:r>
            <a:endParaRPr b="0" i="0" sz="987" u="none" cap="none" strike="noStrike">
              <a:solidFill>
                <a:schemeClr val="dk1"/>
              </a:solidFill>
              <a:latin typeface="Calibri"/>
              <a:ea typeface="Calibri"/>
              <a:cs typeface="Calibri"/>
              <a:sym typeface="Calibri"/>
            </a:endParaRPr>
          </a:p>
        </p:txBody>
      </p:sp>
      <p:sp>
        <p:nvSpPr>
          <p:cNvPr id="205" name="Google Shape;205;p6"/>
          <p:cNvSpPr/>
          <p:nvPr/>
        </p:nvSpPr>
        <p:spPr>
          <a:xfrm>
            <a:off x="4405740" y="3650456"/>
            <a:ext cx="1404500" cy="466130"/>
          </a:xfrm>
          <a:prstGeom prst="rect">
            <a:avLst/>
          </a:prstGeom>
          <a:noFill/>
          <a:ln>
            <a:noFill/>
          </a:ln>
        </p:spPr>
        <p:txBody>
          <a:bodyPr anchorCtr="0" anchor="ctr" bIns="170050" lIns="204075" spcFirstLastPara="1" rIns="204075" wrap="square" tIns="170050">
            <a:spAutoFit/>
          </a:bodyPr>
          <a:lstStyle/>
          <a:p>
            <a:pPr indent="0" lvl="0" marL="0" marR="0" rtl="0" algn="l">
              <a:lnSpc>
                <a:spcPct val="141843"/>
              </a:lnSpc>
              <a:spcBef>
                <a:spcPts val="0"/>
              </a:spcBef>
              <a:spcAft>
                <a:spcPts val="0"/>
              </a:spcAft>
              <a:buClr>
                <a:srgbClr val="FFFFFF"/>
              </a:buClr>
              <a:buSzPts val="987"/>
              <a:buFont typeface="Inter"/>
              <a:buNone/>
            </a:pPr>
            <a:r>
              <a:rPr b="1" i="0" lang="en-US" sz="987" u="none" cap="none" strike="noStrike">
                <a:solidFill>
                  <a:srgbClr val="FFFFFF"/>
                </a:solidFill>
                <a:latin typeface="Inter"/>
                <a:ea typeface="Inter"/>
                <a:cs typeface="Inter"/>
                <a:sym typeface="Inter"/>
              </a:rPr>
              <a:t>100%</a:t>
            </a:r>
            <a:endParaRPr b="0" i="0" sz="987" u="none" cap="none" strike="noStrike">
              <a:solidFill>
                <a:schemeClr val="dk1"/>
              </a:solidFill>
              <a:latin typeface="Calibri"/>
              <a:ea typeface="Calibri"/>
              <a:cs typeface="Calibri"/>
              <a:sym typeface="Calibri"/>
            </a:endParaRPr>
          </a:p>
        </p:txBody>
      </p:sp>
      <p:sp>
        <p:nvSpPr>
          <p:cNvPr id="206" name="Google Shape;206;p6"/>
          <p:cNvSpPr/>
          <p:nvPr/>
        </p:nvSpPr>
        <p:spPr>
          <a:xfrm>
            <a:off x="6095991" y="1814513"/>
            <a:ext cx="2476509" cy="1166217"/>
          </a:xfrm>
          <a:prstGeom prst="rect">
            <a:avLst/>
          </a:prstGeom>
          <a:solidFill>
            <a:srgbClr val="FFFFFF"/>
          </a:solidFill>
          <a:ln cap="flat" cmpd="sng" w="18275">
            <a:solidFill>
              <a:srgbClr val="F26B3A"/>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6"/>
          <p:cNvSpPr/>
          <p:nvPr/>
        </p:nvSpPr>
        <p:spPr>
          <a:xfrm>
            <a:off x="6310303" y="2100263"/>
            <a:ext cx="2047884" cy="137517"/>
          </a:xfrm>
          <a:prstGeom prst="rect">
            <a:avLst/>
          </a:prstGeom>
          <a:noFill/>
          <a:ln>
            <a:noFill/>
          </a:ln>
        </p:spPr>
        <p:txBody>
          <a:bodyPr anchorCtr="0" anchor="t" bIns="0" lIns="0" spcFirstLastPara="1" rIns="0" wrap="square" tIns="0">
            <a:spAutoFit/>
          </a:bodyPr>
          <a:lstStyle/>
          <a:p>
            <a:pPr indent="0" lvl="0" marL="0" marR="0" rtl="0" algn="l">
              <a:lnSpc>
                <a:spcPct val="140306"/>
              </a:lnSpc>
              <a:spcBef>
                <a:spcPts val="0"/>
              </a:spcBef>
              <a:spcAft>
                <a:spcPts val="0"/>
              </a:spcAft>
              <a:buClr>
                <a:srgbClr val="F26B3A"/>
              </a:buClr>
              <a:buSzPts val="784"/>
              <a:buFont typeface="Inter"/>
              <a:buNone/>
            </a:pPr>
            <a:r>
              <a:rPr b="1" i="0" lang="en-US" sz="784" u="none" cap="none" strike="noStrike">
                <a:solidFill>
                  <a:srgbClr val="F26B3A"/>
                </a:solidFill>
                <a:latin typeface="Inter"/>
                <a:ea typeface="Inter"/>
                <a:cs typeface="Inter"/>
                <a:sym typeface="Inter"/>
              </a:rPr>
              <a:t>LTV</a:t>
            </a:r>
            <a:endParaRPr b="0" i="0" sz="784" u="none" cap="none" strike="noStrike">
              <a:solidFill>
                <a:schemeClr val="dk1"/>
              </a:solidFill>
              <a:latin typeface="Calibri"/>
              <a:ea typeface="Calibri"/>
              <a:cs typeface="Calibri"/>
              <a:sym typeface="Calibri"/>
            </a:endParaRPr>
          </a:p>
        </p:txBody>
      </p:sp>
      <p:sp>
        <p:nvSpPr>
          <p:cNvPr id="208" name="Google Shape;208;p6"/>
          <p:cNvSpPr/>
          <p:nvPr/>
        </p:nvSpPr>
        <p:spPr>
          <a:xfrm>
            <a:off x="6310303" y="2323505"/>
            <a:ext cx="2047884" cy="342900"/>
          </a:xfrm>
          <a:prstGeom prst="rect">
            <a:avLst/>
          </a:prstGeom>
          <a:noFill/>
          <a:ln>
            <a:noFill/>
          </a:ln>
        </p:spPr>
        <p:txBody>
          <a:bodyPr anchorCtr="0" anchor="t" bIns="0" lIns="0" spcFirstLastPara="1" rIns="0" wrap="square" tIns="0">
            <a:spAutoFit/>
          </a:bodyPr>
          <a:lstStyle/>
          <a:p>
            <a:pPr indent="0" lvl="0" marL="0" marR="0" rtl="0" algn="l">
              <a:lnSpc>
                <a:spcPct val="110837"/>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88%</a:t>
            </a:r>
            <a:endParaRPr b="0" i="0" sz="2436" u="none" cap="none" strike="noStrike">
              <a:solidFill>
                <a:schemeClr val="dk1"/>
              </a:solidFill>
              <a:latin typeface="Calibri"/>
              <a:ea typeface="Calibri"/>
              <a:cs typeface="Calibri"/>
              <a:sym typeface="Calibri"/>
            </a:endParaRPr>
          </a:p>
        </p:txBody>
      </p:sp>
      <p:sp>
        <p:nvSpPr>
          <p:cNvPr id="209" name="Google Shape;209;p6"/>
          <p:cNvSpPr/>
          <p:nvPr/>
        </p:nvSpPr>
        <p:spPr>
          <a:xfrm>
            <a:off x="6095991" y="3166467"/>
            <a:ext cx="2476509" cy="1166217"/>
          </a:xfrm>
          <a:prstGeom prst="rect">
            <a:avLst/>
          </a:prstGeom>
          <a:solidFill>
            <a:srgbClr val="0A192F"/>
          </a:solidFill>
          <a:ln cap="flat" cmpd="sng" w="18275">
            <a:solidFill>
              <a:srgbClr val="0A1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6"/>
          <p:cNvSpPr/>
          <p:nvPr/>
        </p:nvSpPr>
        <p:spPr>
          <a:xfrm>
            <a:off x="6310303" y="3452217"/>
            <a:ext cx="2047884" cy="137517"/>
          </a:xfrm>
          <a:prstGeom prst="rect">
            <a:avLst/>
          </a:prstGeom>
          <a:noFill/>
          <a:ln>
            <a:noFill/>
          </a:ln>
        </p:spPr>
        <p:txBody>
          <a:bodyPr anchorCtr="0" anchor="t" bIns="0" lIns="0" spcFirstLastPara="1" rIns="0" wrap="square" tIns="0">
            <a:spAutoFit/>
          </a:bodyPr>
          <a:lstStyle/>
          <a:p>
            <a:pPr indent="0" lvl="0" marL="0" marR="0" rtl="0" algn="l">
              <a:lnSpc>
                <a:spcPct val="140306"/>
              </a:lnSpc>
              <a:spcBef>
                <a:spcPts val="0"/>
              </a:spcBef>
              <a:spcAft>
                <a:spcPts val="0"/>
              </a:spcAft>
              <a:buClr>
                <a:srgbClr val="8FA3B5"/>
              </a:buClr>
              <a:buSzPts val="784"/>
              <a:buFont typeface="Inter"/>
              <a:buNone/>
            </a:pPr>
            <a:r>
              <a:rPr b="1" i="0" lang="en-US" sz="784" u="none" cap="none" strike="noStrike">
                <a:solidFill>
                  <a:srgbClr val="8FA3B5"/>
                </a:solidFill>
                <a:latin typeface="Inter"/>
                <a:ea typeface="Inter"/>
                <a:cs typeface="Inter"/>
                <a:sym typeface="Inter"/>
              </a:rPr>
              <a:t>DURÉE DE L'OPÉRATION</a:t>
            </a:r>
            <a:endParaRPr b="0" i="0" sz="784" u="none" cap="none" strike="noStrike">
              <a:solidFill>
                <a:schemeClr val="dk1"/>
              </a:solidFill>
              <a:latin typeface="Calibri"/>
              <a:ea typeface="Calibri"/>
              <a:cs typeface="Calibri"/>
              <a:sym typeface="Calibri"/>
            </a:endParaRPr>
          </a:p>
        </p:txBody>
      </p:sp>
      <p:sp>
        <p:nvSpPr>
          <p:cNvPr id="211" name="Google Shape;211;p6"/>
          <p:cNvSpPr/>
          <p:nvPr/>
        </p:nvSpPr>
        <p:spPr>
          <a:xfrm>
            <a:off x="6310303" y="3675459"/>
            <a:ext cx="2047884" cy="342900"/>
          </a:xfrm>
          <a:prstGeom prst="rect">
            <a:avLst/>
          </a:prstGeom>
          <a:noFill/>
          <a:ln>
            <a:noFill/>
          </a:ln>
        </p:spPr>
        <p:txBody>
          <a:bodyPr anchorCtr="0" anchor="t" bIns="0" lIns="0" spcFirstLastPara="1" rIns="0" wrap="square" tIns="0">
            <a:spAutoFit/>
          </a:bodyPr>
          <a:lstStyle/>
          <a:p>
            <a:pPr indent="0" lvl="0" marL="0" marR="0" rtl="0" algn="l">
              <a:lnSpc>
                <a:spcPct val="110837"/>
              </a:lnSpc>
              <a:spcBef>
                <a:spcPts val="0"/>
              </a:spcBef>
              <a:spcAft>
                <a:spcPts val="0"/>
              </a:spcAft>
              <a:buClr>
                <a:srgbClr val="FFFFFF"/>
              </a:buClr>
              <a:buSzPts val="2436"/>
              <a:buFont typeface="Inter"/>
              <a:buNone/>
            </a:pPr>
            <a:r>
              <a:rPr b="1" i="0" lang="en-US" sz="2436" u="none" cap="none" strike="noStrike">
                <a:solidFill>
                  <a:srgbClr val="FFFFFF"/>
                </a:solidFill>
                <a:latin typeface="Inter"/>
                <a:ea typeface="Inter"/>
                <a:cs typeface="Inter"/>
                <a:sym typeface="Inter"/>
              </a:rPr>
              <a:t>6 mois</a:t>
            </a:r>
            <a:endParaRPr b="0" i="0" sz="2436"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pic>
        <p:nvPicPr>
          <p:cNvPr descr="preencoded.png" id="217" name="Google Shape;217;p7"/>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218" name="Google Shape;218;p7"/>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Équipe d'Exécution Expérimentée</a:t>
            </a:r>
            <a:endParaRPr b="0" i="0" sz="2436" u="none" cap="none" strike="noStrike">
              <a:solidFill>
                <a:schemeClr val="dk1"/>
              </a:solidFill>
              <a:latin typeface="Calibri"/>
              <a:ea typeface="Calibri"/>
              <a:cs typeface="Calibri"/>
              <a:sym typeface="Calibri"/>
            </a:endParaRPr>
          </a:p>
        </p:txBody>
      </p:sp>
      <p:sp>
        <p:nvSpPr>
          <p:cNvPr id="219" name="Google Shape;219;p7"/>
          <p:cNvSpPr/>
          <p:nvPr/>
        </p:nvSpPr>
        <p:spPr>
          <a:xfrm>
            <a:off x="428625" y="1228725"/>
            <a:ext cx="4548783" cy="885825"/>
          </a:xfrm>
          <a:prstGeom prst="rect">
            <a:avLst/>
          </a:prstGeom>
          <a:noFill/>
          <a:ln>
            <a:noFill/>
          </a:ln>
        </p:spPr>
        <p:txBody>
          <a:bodyPr anchorCtr="0" anchor="t" bIns="0" lIns="0" spcFirstLastPara="1" rIns="0" wrap="square" tIns="0">
            <a:spAutoFit/>
          </a:bodyPr>
          <a:lstStyle/>
          <a:p>
            <a:pPr indent="0" lvl="0" marL="0" marR="0" rtl="0" algn="l">
              <a:lnSpc>
                <a:spcPct val="172239"/>
              </a:lnSpc>
              <a:spcBef>
                <a:spcPts val="0"/>
              </a:spcBef>
              <a:spcAft>
                <a:spcPts val="0"/>
              </a:spcAft>
              <a:buClr>
                <a:srgbClr val="333F48"/>
              </a:buClr>
              <a:buSzPts val="987"/>
              <a:buFont typeface="Inter"/>
              <a:buNone/>
            </a:pPr>
            <a:r>
              <a:rPr b="1" i="0" lang="en-US" sz="987" u="none" cap="none" strike="noStrike">
                <a:solidFill>
                  <a:srgbClr val="333F48"/>
                </a:solidFill>
                <a:latin typeface="Inter"/>
                <a:ea typeface="Inter"/>
                <a:cs typeface="Inter"/>
                <a:sym typeface="Inter"/>
              </a:rPr>
              <a:t>L'opération est pilotée par des professionnels disposant d'une expérience éprouvée en immobilier commercial et logistique, avec un historique de réalisations rentables et une maîtrise démontrée des risques opérationnels.</a:t>
            </a:r>
            <a:endParaRPr b="0" i="0" sz="987" u="none" cap="none" strike="noStrike">
              <a:solidFill>
                <a:schemeClr val="dk1"/>
              </a:solidFill>
              <a:latin typeface="Calibri"/>
              <a:ea typeface="Calibri"/>
              <a:cs typeface="Calibri"/>
              <a:sym typeface="Calibri"/>
            </a:endParaRPr>
          </a:p>
        </p:txBody>
      </p:sp>
      <p:sp>
        <p:nvSpPr>
          <p:cNvPr id="220" name="Google Shape;220;p7"/>
          <p:cNvSpPr/>
          <p:nvPr/>
        </p:nvSpPr>
        <p:spPr>
          <a:xfrm>
            <a:off x="428625" y="2228850"/>
            <a:ext cx="4548783" cy="894364"/>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7"/>
          <p:cNvSpPr/>
          <p:nvPr/>
        </p:nvSpPr>
        <p:spPr>
          <a:xfrm>
            <a:off x="542925" y="2343150"/>
            <a:ext cx="4320183"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STRUCTURATION</a:t>
            </a:r>
            <a:endParaRPr b="0" i="0" sz="1193" u="none" cap="none" strike="noStrike">
              <a:solidFill>
                <a:schemeClr val="dk1"/>
              </a:solidFill>
              <a:latin typeface="Calibri"/>
              <a:ea typeface="Calibri"/>
              <a:cs typeface="Calibri"/>
              <a:sym typeface="Calibri"/>
            </a:endParaRPr>
          </a:p>
        </p:txBody>
      </p:sp>
      <p:sp>
        <p:nvSpPr>
          <p:cNvPr id="222" name="Google Shape;222;p7"/>
          <p:cNvSpPr/>
          <p:nvPr/>
        </p:nvSpPr>
        <p:spPr>
          <a:xfrm>
            <a:off x="542925" y="2636044"/>
            <a:ext cx="4320183" cy="372870"/>
          </a:xfrm>
          <a:prstGeom prst="rect">
            <a:avLst/>
          </a:prstGeom>
          <a:noFill/>
          <a:ln>
            <a:noFill/>
          </a:ln>
        </p:spPr>
        <p:txBody>
          <a:bodyPr anchorCtr="0" anchor="t" bIns="0" lIns="0" spcFirstLastPara="1" rIns="0" wrap="square" tIns="0">
            <a:spAutoFit/>
          </a:bodyPr>
          <a:lstStyle/>
          <a:p>
            <a:pPr indent="0" lvl="0" marL="0" marR="0" rtl="0" algn="l">
              <a:lnSpc>
                <a:spcPct val="159235"/>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Création de société dédiée (</a:t>
            </a:r>
            <a:r>
              <a:rPr b="1" i="0" lang="en-US" sz="885" u="none" cap="none" strike="noStrike">
                <a:solidFill>
                  <a:srgbClr val="F26B3A"/>
                </a:solidFill>
                <a:latin typeface="Inter"/>
                <a:ea typeface="Inter"/>
                <a:cs typeface="Inter"/>
                <a:sym typeface="Inter"/>
              </a:rPr>
              <a:t>Ô Bien Immo</a:t>
            </a:r>
            <a:r>
              <a:rPr b="0" i="0" lang="en-US" sz="942" u="none" cap="none" strike="noStrike">
                <a:solidFill>
                  <a:srgbClr val="333F48"/>
                </a:solidFill>
                <a:latin typeface="Inter"/>
                <a:ea typeface="Inter"/>
                <a:cs typeface="Inter"/>
                <a:sym typeface="Inter"/>
              </a:rPr>
              <a:t>) pour industrialiser le modèle et assurer la traçabilité des opérations.</a:t>
            </a:r>
            <a:endParaRPr b="0" i="0" sz="942" u="none" cap="none" strike="noStrike">
              <a:solidFill>
                <a:schemeClr val="dk1"/>
              </a:solidFill>
              <a:latin typeface="Calibri"/>
              <a:ea typeface="Calibri"/>
              <a:cs typeface="Calibri"/>
              <a:sym typeface="Calibri"/>
            </a:endParaRPr>
          </a:p>
        </p:txBody>
      </p:sp>
      <p:sp>
        <p:nvSpPr>
          <p:cNvPr id="223" name="Google Shape;223;p7"/>
          <p:cNvSpPr/>
          <p:nvPr/>
        </p:nvSpPr>
        <p:spPr>
          <a:xfrm>
            <a:off x="428625" y="3208939"/>
            <a:ext cx="4548783" cy="773311"/>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7"/>
          <p:cNvSpPr/>
          <p:nvPr/>
        </p:nvSpPr>
        <p:spPr>
          <a:xfrm>
            <a:off x="542925" y="3323239"/>
            <a:ext cx="4320183"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COMPÉTENCES CLÉS</a:t>
            </a:r>
            <a:endParaRPr b="0" i="0" sz="1193" u="none" cap="none" strike="noStrike">
              <a:solidFill>
                <a:schemeClr val="dk1"/>
              </a:solidFill>
              <a:latin typeface="Calibri"/>
              <a:ea typeface="Calibri"/>
              <a:cs typeface="Calibri"/>
              <a:sym typeface="Calibri"/>
            </a:endParaRPr>
          </a:p>
        </p:txBody>
      </p:sp>
      <p:sp>
        <p:nvSpPr>
          <p:cNvPr id="225" name="Google Shape;225;p7"/>
          <p:cNvSpPr/>
          <p:nvPr/>
        </p:nvSpPr>
        <p:spPr>
          <a:xfrm>
            <a:off x="542925" y="3616133"/>
            <a:ext cx="821531" cy="251817"/>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7"/>
          <p:cNvSpPr/>
          <p:nvPr/>
        </p:nvSpPr>
        <p:spPr>
          <a:xfrm>
            <a:off x="542925" y="3616133"/>
            <a:ext cx="821531" cy="251817"/>
          </a:xfrm>
          <a:prstGeom prst="rect">
            <a:avLst/>
          </a:prstGeom>
          <a:noFill/>
          <a:ln>
            <a:noFill/>
          </a:ln>
        </p:spPr>
        <p:txBody>
          <a:bodyPr anchorCtr="0" anchor="t" bIns="68050" lIns="119125" spcFirstLastPara="1" rIns="119125" wrap="square" tIns="6805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Rénovation</a:t>
            </a:r>
            <a:endParaRPr b="0" i="0" sz="784" u="none" cap="none" strike="noStrike">
              <a:solidFill>
                <a:schemeClr val="dk1"/>
              </a:solidFill>
              <a:latin typeface="Calibri"/>
              <a:ea typeface="Calibri"/>
              <a:cs typeface="Calibri"/>
              <a:sym typeface="Calibri"/>
            </a:endParaRPr>
          </a:p>
        </p:txBody>
      </p:sp>
      <p:sp>
        <p:nvSpPr>
          <p:cNvPr id="227" name="Google Shape;227;p7"/>
          <p:cNvSpPr/>
          <p:nvPr/>
        </p:nvSpPr>
        <p:spPr>
          <a:xfrm>
            <a:off x="1421606" y="3616133"/>
            <a:ext cx="642938" cy="251817"/>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7"/>
          <p:cNvSpPr/>
          <p:nvPr/>
        </p:nvSpPr>
        <p:spPr>
          <a:xfrm>
            <a:off x="1421606" y="3616133"/>
            <a:ext cx="642938" cy="251817"/>
          </a:xfrm>
          <a:prstGeom prst="rect">
            <a:avLst/>
          </a:prstGeom>
          <a:noFill/>
          <a:ln>
            <a:noFill/>
          </a:ln>
        </p:spPr>
        <p:txBody>
          <a:bodyPr anchorCtr="0" anchor="t" bIns="68050" lIns="119125" spcFirstLastPara="1" rIns="119125" wrap="square" tIns="6805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Division</a:t>
            </a:r>
            <a:endParaRPr b="0" i="0" sz="784" u="none" cap="none" strike="noStrike">
              <a:solidFill>
                <a:schemeClr val="dk1"/>
              </a:solidFill>
              <a:latin typeface="Calibri"/>
              <a:ea typeface="Calibri"/>
              <a:cs typeface="Calibri"/>
              <a:sym typeface="Calibri"/>
            </a:endParaRPr>
          </a:p>
        </p:txBody>
      </p:sp>
      <p:sp>
        <p:nvSpPr>
          <p:cNvPr id="229" name="Google Shape;229;p7"/>
          <p:cNvSpPr/>
          <p:nvPr/>
        </p:nvSpPr>
        <p:spPr>
          <a:xfrm>
            <a:off x="2121694" y="3616133"/>
            <a:ext cx="1450181" cy="251817"/>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7"/>
          <p:cNvSpPr/>
          <p:nvPr/>
        </p:nvSpPr>
        <p:spPr>
          <a:xfrm>
            <a:off x="2121694" y="3616133"/>
            <a:ext cx="1450181" cy="251817"/>
          </a:xfrm>
          <a:prstGeom prst="rect">
            <a:avLst/>
          </a:prstGeom>
          <a:noFill/>
          <a:ln>
            <a:noFill/>
          </a:ln>
        </p:spPr>
        <p:txBody>
          <a:bodyPr anchorCtr="0" anchor="t" bIns="68050" lIns="119125" spcFirstLastPara="1" rIns="119125" wrap="square" tIns="6805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Gestion opérationnelle</a:t>
            </a:r>
            <a:endParaRPr b="0" i="0" sz="784" u="none" cap="none" strike="noStrike">
              <a:solidFill>
                <a:schemeClr val="dk1"/>
              </a:solidFill>
              <a:latin typeface="Calibri"/>
              <a:ea typeface="Calibri"/>
              <a:cs typeface="Calibri"/>
              <a:sym typeface="Calibri"/>
            </a:endParaRPr>
          </a:p>
        </p:txBody>
      </p:sp>
      <p:sp>
        <p:nvSpPr>
          <p:cNvPr id="231" name="Google Shape;231;p7"/>
          <p:cNvSpPr/>
          <p:nvPr/>
        </p:nvSpPr>
        <p:spPr>
          <a:xfrm>
            <a:off x="3629025" y="3616133"/>
            <a:ext cx="1234083" cy="251817"/>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7"/>
          <p:cNvSpPr/>
          <p:nvPr/>
        </p:nvSpPr>
        <p:spPr>
          <a:xfrm>
            <a:off x="3629025" y="3616133"/>
            <a:ext cx="1234083" cy="251817"/>
          </a:xfrm>
          <a:prstGeom prst="rect">
            <a:avLst/>
          </a:prstGeom>
          <a:noFill/>
          <a:ln>
            <a:noFill/>
          </a:ln>
        </p:spPr>
        <p:txBody>
          <a:bodyPr anchorCtr="0" anchor="t" bIns="68050" lIns="119125" spcFirstLastPara="1" rIns="119125" wrap="square" tIns="68050">
            <a:spAutoFit/>
          </a:bodyPr>
          <a:lstStyle/>
          <a:p>
            <a:pPr indent="0" lvl="0" marL="0" marR="0" rtl="0" algn="l">
              <a:lnSpc>
                <a:spcPct val="140306"/>
              </a:lnSpc>
              <a:spcBef>
                <a:spcPts val="0"/>
              </a:spcBef>
              <a:spcAft>
                <a:spcPts val="0"/>
              </a:spcAft>
              <a:buClr>
                <a:srgbClr val="FFFFFF"/>
              </a:buClr>
              <a:buSzPts val="784"/>
              <a:buFont typeface="Inter"/>
              <a:buNone/>
            </a:pPr>
            <a:r>
              <a:rPr b="1" i="0" lang="en-US" sz="784" u="none" cap="none" strike="noStrike">
                <a:solidFill>
                  <a:srgbClr val="FFFFFF"/>
                </a:solidFill>
                <a:latin typeface="Inter"/>
                <a:ea typeface="Inter"/>
                <a:cs typeface="Inter"/>
                <a:sym typeface="Inter"/>
              </a:rPr>
              <a:t>Commercialisation</a:t>
            </a:r>
            <a:endParaRPr b="0" i="0" sz="784" u="none" cap="none" strike="noStrike">
              <a:solidFill>
                <a:schemeClr val="dk1"/>
              </a:solidFill>
              <a:latin typeface="Calibri"/>
              <a:ea typeface="Calibri"/>
              <a:cs typeface="Calibri"/>
              <a:sym typeface="Calibri"/>
            </a:endParaRPr>
          </a:p>
        </p:txBody>
      </p:sp>
      <p:sp>
        <p:nvSpPr>
          <p:cNvPr id="233" name="Google Shape;233;p7"/>
          <p:cNvSpPr/>
          <p:nvPr/>
        </p:nvSpPr>
        <p:spPr>
          <a:xfrm>
            <a:off x="5120283" y="1228725"/>
            <a:ext cx="4029075" cy="207169"/>
          </a:xfrm>
          <a:prstGeom prst="rect">
            <a:avLst/>
          </a:prstGeom>
          <a:noFill/>
          <a:ln>
            <a:noFill/>
          </a:ln>
        </p:spPr>
        <p:txBody>
          <a:bodyPr anchorCtr="0" anchor="t" bIns="0" lIns="0" spcFirstLastPara="1" rIns="0" wrap="square" tIns="0">
            <a:spAutoFit/>
          </a:bodyPr>
          <a:lstStyle/>
          <a:p>
            <a:pPr indent="0" lvl="0" marL="0" marR="0" rtl="0" algn="l">
              <a:lnSpc>
                <a:spcPct val="134115"/>
              </a:lnSpc>
              <a:spcBef>
                <a:spcPts val="0"/>
              </a:spcBef>
              <a:spcAft>
                <a:spcPts val="0"/>
              </a:spcAft>
              <a:buClr>
                <a:srgbClr val="0A192F"/>
              </a:buClr>
              <a:buSzPts val="1193"/>
              <a:buFont typeface="Inter"/>
              <a:buNone/>
            </a:pPr>
            <a:r>
              <a:rPr b="1" i="0" lang="en-US" sz="1193" u="none" cap="none" strike="noStrike">
                <a:solidFill>
                  <a:srgbClr val="0A192F"/>
                </a:solidFill>
                <a:latin typeface="Inter"/>
                <a:ea typeface="Inter"/>
                <a:cs typeface="Inter"/>
                <a:sym typeface="Inter"/>
              </a:rPr>
              <a:t>EXPÉRIENCE &amp; RÉALISATIONS</a:t>
            </a:r>
            <a:endParaRPr b="0" i="0" sz="1193" u="none" cap="none" strike="noStrike">
              <a:solidFill>
                <a:schemeClr val="dk1"/>
              </a:solidFill>
              <a:latin typeface="Calibri"/>
              <a:ea typeface="Calibri"/>
              <a:cs typeface="Calibri"/>
              <a:sym typeface="Calibri"/>
            </a:endParaRPr>
          </a:p>
        </p:txBody>
      </p:sp>
      <p:sp>
        <p:nvSpPr>
          <p:cNvPr id="234" name="Google Shape;234;p7"/>
          <p:cNvSpPr/>
          <p:nvPr/>
        </p:nvSpPr>
        <p:spPr>
          <a:xfrm>
            <a:off x="5120275" y="1521624"/>
            <a:ext cx="889500" cy="160170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7"/>
          <p:cNvSpPr/>
          <p:nvPr/>
        </p:nvSpPr>
        <p:spPr>
          <a:xfrm>
            <a:off x="5206008" y="1635919"/>
            <a:ext cx="717947" cy="800100"/>
          </a:xfrm>
          <a:prstGeom prst="rect">
            <a:avLst/>
          </a:prstGeom>
          <a:noFill/>
          <a:ln>
            <a:noFill/>
          </a:ln>
        </p:spPr>
        <p:txBody>
          <a:bodyPr anchorCtr="0" anchor="t" bIns="0" lIns="0" spcFirstLastPara="1" rIns="0" wrap="square" tIns="0">
            <a:spAutoFit/>
          </a:bodyPr>
          <a:lstStyle/>
          <a:p>
            <a:pPr indent="0" lvl="0" marL="0" marR="0" rtl="0" algn="l">
              <a:lnSpc>
                <a:spcPct val="111809"/>
              </a:lnSpc>
              <a:spcBef>
                <a:spcPts val="0"/>
              </a:spcBef>
              <a:spcAft>
                <a:spcPts val="0"/>
              </a:spcAft>
              <a:buClr>
                <a:srgbClr val="F26B3A"/>
              </a:buClr>
              <a:buSzPts val="2862"/>
              <a:buFont typeface="Inter"/>
              <a:buNone/>
            </a:pPr>
            <a:r>
              <a:rPr b="1" i="0" lang="en-US" sz="1762" u="none" cap="none" strike="noStrike">
                <a:solidFill>
                  <a:srgbClr val="F26B3A"/>
                </a:solidFill>
                <a:latin typeface="Inter"/>
                <a:ea typeface="Inter"/>
                <a:cs typeface="Inter"/>
                <a:sym typeface="Inter"/>
              </a:rPr>
              <a:t>8 ans</a:t>
            </a:r>
            <a:endParaRPr b="0" i="0" sz="1762" u="none" cap="none" strike="noStrike">
              <a:solidFill>
                <a:schemeClr val="dk1"/>
              </a:solidFill>
              <a:latin typeface="Calibri"/>
              <a:ea typeface="Calibri"/>
              <a:cs typeface="Calibri"/>
              <a:sym typeface="Calibri"/>
            </a:endParaRPr>
          </a:p>
        </p:txBody>
      </p:sp>
      <p:sp>
        <p:nvSpPr>
          <p:cNvPr id="236" name="Google Shape;236;p7"/>
          <p:cNvSpPr/>
          <p:nvPr/>
        </p:nvSpPr>
        <p:spPr>
          <a:xfrm>
            <a:off x="5206008" y="2341732"/>
            <a:ext cx="717900" cy="668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942"/>
              <a:buFont typeface="Inter"/>
              <a:buNone/>
            </a:pPr>
            <a:r>
              <a:rPr i="0" lang="en-US" sz="942" u="none" cap="none" strike="noStrike">
                <a:solidFill>
                  <a:srgbClr val="FFFFFF"/>
                </a:solidFill>
                <a:latin typeface="Inter"/>
                <a:ea typeface="Inter"/>
                <a:cs typeface="Inter"/>
                <a:sym typeface="Inter"/>
              </a:rPr>
              <a:t>Ancienneté terrain dans l'immobilier</a:t>
            </a:r>
            <a:endParaRPr i="0" sz="942" u="none" cap="none" strike="noStrike">
              <a:solidFill>
                <a:schemeClr val="dk1"/>
              </a:solidFill>
              <a:latin typeface="Calibri"/>
              <a:ea typeface="Calibri"/>
              <a:cs typeface="Calibri"/>
              <a:sym typeface="Calibri"/>
            </a:endParaRPr>
          </a:p>
        </p:txBody>
      </p:sp>
      <p:sp>
        <p:nvSpPr>
          <p:cNvPr id="237" name="Google Shape;237;p7"/>
          <p:cNvSpPr/>
          <p:nvPr/>
        </p:nvSpPr>
        <p:spPr>
          <a:xfrm>
            <a:off x="6095397" y="1521624"/>
            <a:ext cx="876900" cy="160170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7"/>
          <p:cNvSpPr/>
          <p:nvPr/>
        </p:nvSpPr>
        <p:spPr>
          <a:xfrm>
            <a:off x="6181130" y="1635919"/>
            <a:ext cx="253500" cy="400200"/>
          </a:xfrm>
          <a:prstGeom prst="rect">
            <a:avLst/>
          </a:prstGeom>
          <a:noFill/>
          <a:ln>
            <a:noFill/>
          </a:ln>
        </p:spPr>
        <p:txBody>
          <a:bodyPr anchorCtr="0" anchor="t" bIns="0" lIns="0" spcFirstLastPara="1" rIns="0" wrap="square" tIns="0">
            <a:spAutoFit/>
          </a:bodyPr>
          <a:lstStyle/>
          <a:p>
            <a:pPr indent="0" lvl="0" marL="0" marR="0" rtl="0" algn="l">
              <a:lnSpc>
                <a:spcPct val="111809"/>
              </a:lnSpc>
              <a:spcBef>
                <a:spcPts val="0"/>
              </a:spcBef>
              <a:spcAft>
                <a:spcPts val="0"/>
              </a:spcAft>
              <a:buClr>
                <a:srgbClr val="F26B3A"/>
              </a:buClr>
              <a:buSzPts val="2862"/>
              <a:buFont typeface="Inter"/>
              <a:buNone/>
            </a:pPr>
            <a:r>
              <a:rPr b="1" i="0" lang="en-US" sz="1762" u="none" cap="none" strike="noStrike">
                <a:solidFill>
                  <a:srgbClr val="F26B3A"/>
                </a:solidFill>
                <a:latin typeface="Inter"/>
                <a:ea typeface="Inter"/>
                <a:cs typeface="Inter"/>
                <a:sym typeface="Inter"/>
              </a:rPr>
              <a:t>5</a:t>
            </a:r>
            <a:endParaRPr b="0" i="0" sz="1762" u="none" cap="none" strike="noStrike">
              <a:solidFill>
                <a:schemeClr val="dk1"/>
              </a:solidFill>
              <a:latin typeface="Calibri"/>
              <a:ea typeface="Calibri"/>
              <a:cs typeface="Calibri"/>
              <a:sym typeface="Calibri"/>
            </a:endParaRPr>
          </a:p>
        </p:txBody>
      </p:sp>
      <p:sp>
        <p:nvSpPr>
          <p:cNvPr id="239" name="Google Shape;239;p7"/>
          <p:cNvSpPr/>
          <p:nvPr/>
        </p:nvSpPr>
        <p:spPr>
          <a:xfrm>
            <a:off x="6181130" y="2321719"/>
            <a:ext cx="705445" cy="66861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942"/>
              <a:buFont typeface="Inter"/>
              <a:buNone/>
            </a:pPr>
            <a:r>
              <a:rPr i="0" lang="en-US" sz="942" u="none" cap="none" strike="noStrike">
                <a:solidFill>
                  <a:srgbClr val="FFFFFF"/>
                </a:solidFill>
                <a:latin typeface="Inter"/>
                <a:ea typeface="Inter"/>
                <a:cs typeface="Inter"/>
                <a:sym typeface="Inter"/>
              </a:rPr>
              <a:t>Opérations complétées avec succès</a:t>
            </a:r>
            <a:endParaRPr i="0" sz="942" u="none" cap="none" strike="noStrike">
              <a:solidFill>
                <a:schemeClr val="dk1"/>
              </a:solidFill>
              <a:latin typeface="Calibri"/>
              <a:ea typeface="Calibri"/>
              <a:cs typeface="Calibri"/>
              <a:sym typeface="Calibri"/>
            </a:endParaRPr>
          </a:p>
        </p:txBody>
      </p:sp>
      <p:sp>
        <p:nvSpPr>
          <p:cNvPr id="240" name="Google Shape;240;p7"/>
          <p:cNvSpPr/>
          <p:nvPr/>
        </p:nvSpPr>
        <p:spPr>
          <a:xfrm>
            <a:off x="7058017" y="1521624"/>
            <a:ext cx="880500" cy="160170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7"/>
          <p:cNvSpPr/>
          <p:nvPr/>
        </p:nvSpPr>
        <p:spPr>
          <a:xfrm>
            <a:off x="7143750" y="1635919"/>
            <a:ext cx="709017" cy="800100"/>
          </a:xfrm>
          <a:prstGeom prst="rect">
            <a:avLst/>
          </a:prstGeom>
          <a:noFill/>
          <a:ln>
            <a:noFill/>
          </a:ln>
        </p:spPr>
        <p:txBody>
          <a:bodyPr anchorCtr="0" anchor="t" bIns="0" lIns="0" spcFirstLastPara="1" rIns="0" wrap="square" tIns="0">
            <a:spAutoFit/>
          </a:bodyPr>
          <a:lstStyle/>
          <a:p>
            <a:pPr indent="0" lvl="0" marL="0" marR="0" rtl="0" algn="l">
              <a:lnSpc>
                <a:spcPct val="111809"/>
              </a:lnSpc>
              <a:spcBef>
                <a:spcPts val="0"/>
              </a:spcBef>
              <a:spcAft>
                <a:spcPts val="0"/>
              </a:spcAft>
              <a:buClr>
                <a:srgbClr val="F26B3A"/>
              </a:buClr>
              <a:buSzPts val="2862"/>
              <a:buFont typeface="Inter"/>
              <a:buNone/>
            </a:pPr>
            <a:r>
              <a:rPr b="1" i="0" lang="en-US" sz="1762" u="none" cap="none" strike="noStrike">
                <a:solidFill>
                  <a:srgbClr val="F26B3A"/>
                </a:solidFill>
                <a:latin typeface="Inter"/>
                <a:ea typeface="Inter"/>
                <a:cs typeface="Inter"/>
                <a:sym typeface="Inter"/>
              </a:rPr>
              <a:t>210k€</a:t>
            </a:r>
            <a:endParaRPr b="0" i="0" sz="1762" u="none" cap="none" strike="noStrike">
              <a:solidFill>
                <a:schemeClr val="dk1"/>
              </a:solidFill>
              <a:latin typeface="Calibri"/>
              <a:ea typeface="Calibri"/>
              <a:cs typeface="Calibri"/>
              <a:sym typeface="Calibri"/>
            </a:endParaRPr>
          </a:p>
        </p:txBody>
      </p:sp>
      <p:sp>
        <p:nvSpPr>
          <p:cNvPr id="242" name="Google Shape;242;p7"/>
          <p:cNvSpPr/>
          <p:nvPr/>
        </p:nvSpPr>
        <p:spPr>
          <a:xfrm>
            <a:off x="7143750" y="2341769"/>
            <a:ext cx="708900" cy="668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942"/>
              <a:buFont typeface="Inter"/>
              <a:buNone/>
            </a:pPr>
            <a:r>
              <a:rPr i="0" lang="en-US" sz="942" u="none" cap="none" strike="noStrike">
                <a:solidFill>
                  <a:srgbClr val="FFFFFF"/>
                </a:solidFill>
                <a:latin typeface="Inter"/>
                <a:ea typeface="Inter"/>
                <a:cs typeface="Inter"/>
                <a:sym typeface="Inter"/>
              </a:rPr>
              <a:t>Marges nettes générées au total</a:t>
            </a:r>
            <a:endParaRPr i="0" sz="942" u="none" cap="none" strike="noStrike">
              <a:solidFill>
                <a:schemeClr val="dk1"/>
              </a:solidFill>
              <a:latin typeface="Calibri"/>
              <a:ea typeface="Calibri"/>
              <a:cs typeface="Calibri"/>
              <a:sym typeface="Calibri"/>
            </a:endParaRPr>
          </a:p>
        </p:txBody>
      </p:sp>
      <p:sp>
        <p:nvSpPr>
          <p:cNvPr id="243" name="Google Shape;243;p7"/>
          <p:cNvSpPr/>
          <p:nvPr/>
        </p:nvSpPr>
        <p:spPr>
          <a:xfrm>
            <a:off x="8024209" y="1521624"/>
            <a:ext cx="1125000" cy="1601700"/>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7"/>
          <p:cNvSpPr/>
          <p:nvPr/>
        </p:nvSpPr>
        <p:spPr>
          <a:xfrm>
            <a:off x="8109942" y="1620558"/>
            <a:ext cx="953700" cy="800100"/>
          </a:xfrm>
          <a:prstGeom prst="rect">
            <a:avLst/>
          </a:prstGeom>
          <a:noFill/>
          <a:ln>
            <a:noFill/>
          </a:ln>
        </p:spPr>
        <p:txBody>
          <a:bodyPr anchorCtr="0" anchor="t" bIns="0" lIns="0" spcFirstLastPara="1" rIns="0" wrap="square" tIns="0">
            <a:spAutoFit/>
          </a:bodyPr>
          <a:lstStyle/>
          <a:p>
            <a:pPr indent="0" lvl="0" marL="0" marR="0" rtl="0" algn="l">
              <a:lnSpc>
                <a:spcPct val="111809"/>
              </a:lnSpc>
              <a:spcBef>
                <a:spcPts val="0"/>
              </a:spcBef>
              <a:spcAft>
                <a:spcPts val="0"/>
              </a:spcAft>
              <a:buClr>
                <a:srgbClr val="F26B3A"/>
              </a:buClr>
              <a:buSzPts val="2862"/>
              <a:buFont typeface="Inter"/>
              <a:buNone/>
            </a:pPr>
            <a:r>
              <a:rPr b="1" i="0" lang="en-US" sz="1762" u="none" cap="none" strike="noStrike">
                <a:solidFill>
                  <a:srgbClr val="F26B3A"/>
                </a:solidFill>
                <a:latin typeface="Inter"/>
                <a:ea typeface="Inter"/>
                <a:cs typeface="Inter"/>
                <a:sym typeface="Inter"/>
              </a:rPr>
              <a:t>20-60%</a:t>
            </a:r>
            <a:endParaRPr b="0" i="0" sz="1762" u="none" cap="none" strike="noStrike">
              <a:solidFill>
                <a:schemeClr val="dk1"/>
              </a:solidFill>
              <a:latin typeface="Calibri"/>
              <a:ea typeface="Calibri"/>
              <a:cs typeface="Calibri"/>
              <a:sym typeface="Calibri"/>
            </a:endParaRPr>
          </a:p>
        </p:txBody>
      </p:sp>
      <p:sp>
        <p:nvSpPr>
          <p:cNvPr id="245" name="Google Shape;245;p7"/>
          <p:cNvSpPr/>
          <p:nvPr/>
        </p:nvSpPr>
        <p:spPr>
          <a:xfrm>
            <a:off x="8109942" y="2343145"/>
            <a:ext cx="953700" cy="501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942"/>
              <a:buFont typeface="Inter"/>
              <a:buNone/>
            </a:pPr>
            <a:r>
              <a:rPr i="0" lang="en-US" sz="942" u="none" cap="none" strike="noStrike">
                <a:solidFill>
                  <a:srgbClr val="FFFFFF"/>
                </a:solidFill>
                <a:latin typeface="Inter"/>
                <a:ea typeface="Inter"/>
                <a:cs typeface="Inter"/>
                <a:sym typeface="Inter"/>
              </a:rPr>
              <a:t>Plage de rentabilité par opération</a:t>
            </a:r>
            <a:endParaRPr i="0" sz="942"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pic>
        <p:nvPicPr>
          <p:cNvPr descr="preencoded.png" id="251" name="Google Shape;251;p8"/>
          <p:cNvPicPr preferRelativeResize="0"/>
          <p:nvPr/>
        </p:nvPicPr>
        <p:blipFill rotWithShape="1">
          <a:blip r:embed="rId3">
            <a:alphaModFix/>
          </a:blip>
          <a:srcRect b="0" l="0" r="0" t="0"/>
          <a:stretch/>
        </p:blipFill>
        <p:spPr>
          <a:xfrm>
            <a:off x="0" y="0"/>
            <a:ext cx="9144000" cy="5165936"/>
          </a:xfrm>
          <a:prstGeom prst="rect">
            <a:avLst/>
          </a:prstGeom>
          <a:noFill/>
          <a:ln>
            <a:noFill/>
          </a:ln>
        </p:spPr>
      </p:pic>
      <p:sp>
        <p:nvSpPr>
          <p:cNvPr id="252" name="Google Shape;252;p8"/>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Sécurité du Flux de Remboursement</a:t>
            </a:r>
            <a:endParaRPr b="0" i="0" sz="2436" u="none" cap="none" strike="noStrike">
              <a:solidFill>
                <a:schemeClr val="dk1"/>
              </a:solidFill>
              <a:latin typeface="Calibri"/>
              <a:ea typeface="Calibri"/>
              <a:cs typeface="Calibri"/>
              <a:sym typeface="Calibri"/>
            </a:endParaRPr>
          </a:p>
        </p:txBody>
      </p:sp>
      <p:sp>
        <p:nvSpPr>
          <p:cNvPr id="253" name="Google Shape;253;p8"/>
          <p:cNvSpPr/>
          <p:nvPr/>
        </p:nvSpPr>
        <p:spPr>
          <a:xfrm>
            <a:off x="571500" y="985838"/>
            <a:ext cx="7143750" cy="428625"/>
          </a:xfrm>
          <a:prstGeom prst="rect">
            <a:avLst/>
          </a:prstGeom>
          <a:noFill/>
          <a:ln>
            <a:noFill/>
          </a:ln>
        </p:spPr>
        <p:txBody>
          <a:bodyPr anchorCtr="0" anchor="t" bIns="0" lIns="0" spcFirstLastPara="1" rIns="0" wrap="square" tIns="0">
            <a:spAutoFit/>
          </a:bodyPr>
          <a:lstStyle/>
          <a:p>
            <a:pPr indent="0" lvl="0" marL="0" marR="0" rtl="0" algn="l">
              <a:lnSpc>
                <a:spcPct val="161904"/>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La capacité de remboursement est assurée par deux mécanismes complémentaires : le cash-flow généré par la première vente pré-commercialisée, et la rentabilité projetée élevée des cellules restantes.</a:t>
            </a:r>
            <a:endParaRPr b="0" i="0" sz="1050" u="none" cap="none" strike="noStrike">
              <a:solidFill>
                <a:schemeClr val="dk1"/>
              </a:solidFill>
              <a:latin typeface="Calibri"/>
              <a:ea typeface="Calibri"/>
              <a:cs typeface="Calibri"/>
              <a:sym typeface="Calibri"/>
            </a:endParaRPr>
          </a:p>
        </p:txBody>
      </p:sp>
      <p:sp>
        <p:nvSpPr>
          <p:cNvPr id="254" name="Google Shape;254;p8"/>
          <p:cNvSpPr/>
          <p:nvPr/>
        </p:nvSpPr>
        <p:spPr>
          <a:xfrm>
            <a:off x="571500" y="1771650"/>
            <a:ext cx="3857625" cy="206275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8"/>
          <p:cNvSpPr/>
          <p:nvPr/>
        </p:nvSpPr>
        <p:spPr>
          <a:xfrm>
            <a:off x="571500" y="1771650"/>
            <a:ext cx="3857625" cy="52863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8"/>
          <p:cNvSpPr/>
          <p:nvPr/>
        </p:nvSpPr>
        <p:spPr>
          <a:xfrm>
            <a:off x="785813" y="1914525"/>
            <a:ext cx="87511" cy="242888"/>
          </a:xfrm>
          <a:prstGeom prst="rect">
            <a:avLst/>
          </a:prstGeom>
          <a:noFill/>
          <a:ln>
            <a:noFill/>
          </a:ln>
        </p:spPr>
        <p:txBody>
          <a:bodyPr anchorCtr="0" anchor="t" bIns="0" lIns="0" spcFirstLastPara="1" rIns="0" wrap="square" tIns="0">
            <a:spAutoFit/>
          </a:bodyPr>
          <a:lstStyle/>
          <a:p>
            <a:pPr indent="0" lvl="0" marL="0" marR="0" rtl="0" algn="l">
              <a:lnSpc>
                <a:spcPct val="136005"/>
              </a:lnSpc>
              <a:spcBef>
                <a:spcPts val="0"/>
              </a:spcBef>
              <a:spcAft>
                <a:spcPts val="0"/>
              </a:spcAft>
              <a:buClr>
                <a:srgbClr val="F26B3A"/>
              </a:buClr>
              <a:buSzPts val="1397"/>
              <a:buFont typeface="Inter"/>
              <a:buNone/>
            </a:pPr>
            <a:r>
              <a:rPr b="1" i="0" lang="en-US" sz="1397" u="none" cap="none" strike="noStrike">
                <a:solidFill>
                  <a:srgbClr val="F26B3A"/>
                </a:solidFill>
                <a:latin typeface="Inter"/>
                <a:ea typeface="Inter"/>
                <a:cs typeface="Inter"/>
                <a:sym typeface="Inter"/>
              </a:rPr>
              <a:t>1</a:t>
            </a:r>
            <a:endParaRPr b="0" i="0" sz="1397" u="none" cap="none" strike="noStrike">
              <a:solidFill>
                <a:schemeClr val="dk1"/>
              </a:solidFill>
              <a:latin typeface="Calibri"/>
              <a:ea typeface="Calibri"/>
              <a:cs typeface="Calibri"/>
              <a:sym typeface="Calibri"/>
            </a:endParaRPr>
          </a:p>
        </p:txBody>
      </p:sp>
      <p:sp>
        <p:nvSpPr>
          <p:cNvPr id="257" name="Google Shape;257;p8"/>
          <p:cNvSpPr/>
          <p:nvPr/>
        </p:nvSpPr>
        <p:spPr>
          <a:xfrm>
            <a:off x="987623" y="1941314"/>
            <a:ext cx="2060972" cy="189309"/>
          </a:xfrm>
          <a:prstGeom prst="rect">
            <a:avLst/>
          </a:prstGeom>
          <a:noFill/>
          <a:ln>
            <a:noFill/>
          </a:ln>
        </p:spPr>
        <p:txBody>
          <a:bodyPr anchorCtr="0" anchor="t" bIns="0" lIns="0" spcFirstLastPara="1" rIns="0" wrap="square" tIns="0">
            <a:spAutoFit/>
          </a:bodyPr>
          <a:lstStyle/>
          <a:p>
            <a:pPr indent="0" lvl="0" marL="0" marR="0" rtl="0" algn="l">
              <a:lnSpc>
                <a:spcPct val="137614"/>
              </a:lnSpc>
              <a:spcBef>
                <a:spcPts val="0"/>
              </a:spcBef>
              <a:spcAft>
                <a:spcPts val="0"/>
              </a:spcAft>
              <a:buClr>
                <a:srgbClr val="FFFFFF"/>
              </a:buClr>
              <a:buSzPts val="1090"/>
              <a:buFont typeface="Inter"/>
              <a:buNone/>
            </a:pPr>
            <a:r>
              <a:rPr b="1" i="0" lang="en-US" sz="1090" u="none" cap="none" strike="noStrike">
                <a:solidFill>
                  <a:srgbClr val="FFFFFF"/>
                </a:solidFill>
                <a:latin typeface="Inter"/>
                <a:ea typeface="Inter"/>
                <a:cs typeface="Inter"/>
                <a:sym typeface="Inter"/>
              </a:rPr>
              <a:t>Vente pré-commercialisée</a:t>
            </a:r>
            <a:endParaRPr b="0" i="0" sz="1090" u="none" cap="none" strike="noStrike">
              <a:solidFill>
                <a:schemeClr val="dk1"/>
              </a:solidFill>
              <a:latin typeface="Calibri"/>
              <a:ea typeface="Calibri"/>
              <a:cs typeface="Calibri"/>
              <a:sym typeface="Calibri"/>
            </a:endParaRPr>
          </a:p>
        </p:txBody>
      </p:sp>
      <p:sp>
        <p:nvSpPr>
          <p:cNvPr id="258" name="Google Shape;258;p8"/>
          <p:cNvSpPr/>
          <p:nvPr/>
        </p:nvSpPr>
        <p:spPr>
          <a:xfrm>
            <a:off x="785813" y="2523530"/>
            <a:ext cx="516136"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Montant</a:t>
            </a:r>
            <a:endParaRPr b="0" i="0" sz="885" u="none" cap="none" strike="noStrike">
              <a:solidFill>
                <a:schemeClr val="dk1"/>
              </a:solidFill>
              <a:latin typeface="Calibri"/>
              <a:ea typeface="Calibri"/>
              <a:cs typeface="Calibri"/>
              <a:sym typeface="Calibri"/>
            </a:endParaRPr>
          </a:p>
        </p:txBody>
      </p:sp>
      <p:sp>
        <p:nvSpPr>
          <p:cNvPr id="259" name="Google Shape;259;p8"/>
          <p:cNvSpPr/>
          <p:nvPr/>
        </p:nvSpPr>
        <p:spPr>
          <a:xfrm>
            <a:off x="3378994" y="2514600"/>
            <a:ext cx="835819" cy="173236"/>
          </a:xfrm>
          <a:prstGeom prst="rect">
            <a:avLst/>
          </a:prstGeom>
          <a:noFill/>
          <a:ln>
            <a:noFill/>
          </a:ln>
        </p:spPr>
        <p:txBody>
          <a:bodyPr anchorCtr="0" anchor="t" bIns="0" lIns="0" spcFirstLastPara="1" rIns="0" wrap="square" tIns="0">
            <a:spAutoFit/>
          </a:bodyPr>
          <a:lstStyle/>
          <a:p>
            <a:pPr indent="0" lvl="0" marL="0" marR="0" rtl="0" algn="r">
              <a:lnSpc>
                <a:spcPct val="141843"/>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1 650 000 €</a:t>
            </a:r>
            <a:endParaRPr b="0" i="0" sz="987" u="none" cap="none" strike="noStrike">
              <a:solidFill>
                <a:schemeClr val="dk1"/>
              </a:solidFill>
              <a:latin typeface="Calibri"/>
              <a:ea typeface="Calibri"/>
              <a:cs typeface="Calibri"/>
              <a:sym typeface="Calibri"/>
            </a:endParaRPr>
          </a:p>
        </p:txBody>
      </p:sp>
      <p:sp>
        <p:nvSpPr>
          <p:cNvPr id="260" name="Google Shape;260;p8"/>
          <p:cNvSpPr/>
          <p:nvPr/>
        </p:nvSpPr>
        <p:spPr>
          <a:xfrm>
            <a:off x="785813" y="2989659"/>
            <a:ext cx="535781"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Timeline</a:t>
            </a:r>
            <a:endParaRPr b="0" i="0" sz="885" u="none" cap="none" strike="noStrike">
              <a:solidFill>
                <a:schemeClr val="dk1"/>
              </a:solidFill>
              <a:latin typeface="Calibri"/>
              <a:ea typeface="Calibri"/>
              <a:cs typeface="Calibri"/>
              <a:sym typeface="Calibri"/>
            </a:endParaRPr>
          </a:p>
        </p:txBody>
      </p:sp>
      <p:sp>
        <p:nvSpPr>
          <p:cNvPr id="261" name="Google Shape;261;p8"/>
          <p:cNvSpPr/>
          <p:nvPr/>
        </p:nvSpPr>
        <p:spPr>
          <a:xfrm>
            <a:off x="3239691" y="2980730"/>
            <a:ext cx="975122" cy="173236"/>
          </a:xfrm>
          <a:prstGeom prst="rect">
            <a:avLst/>
          </a:prstGeom>
          <a:noFill/>
          <a:ln>
            <a:noFill/>
          </a:ln>
        </p:spPr>
        <p:txBody>
          <a:bodyPr anchorCtr="0" anchor="t" bIns="0" lIns="0" spcFirstLastPara="1" rIns="0" wrap="square" tIns="0">
            <a:spAutoFit/>
          </a:bodyPr>
          <a:lstStyle/>
          <a:p>
            <a:pPr indent="0" lvl="0" marL="0" marR="0" rtl="0" algn="r">
              <a:lnSpc>
                <a:spcPct val="141843"/>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Sous 45 jours</a:t>
            </a:r>
            <a:endParaRPr b="0" i="0" sz="987" u="none" cap="none" strike="noStrike">
              <a:solidFill>
                <a:schemeClr val="dk1"/>
              </a:solidFill>
              <a:latin typeface="Calibri"/>
              <a:ea typeface="Calibri"/>
              <a:cs typeface="Calibri"/>
              <a:sym typeface="Calibri"/>
            </a:endParaRPr>
          </a:p>
        </p:txBody>
      </p:sp>
      <p:sp>
        <p:nvSpPr>
          <p:cNvPr id="262" name="Google Shape;262;p8"/>
          <p:cNvSpPr/>
          <p:nvPr/>
        </p:nvSpPr>
        <p:spPr>
          <a:xfrm>
            <a:off x="785813" y="3455789"/>
            <a:ext cx="703659"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Couverture</a:t>
            </a:r>
            <a:endParaRPr b="0" i="0" sz="885" u="none" cap="none" strike="noStrike">
              <a:solidFill>
                <a:schemeClr val="dk1"/>
              </a:solidFill>
              <a:latin typeface="Calibri"/>
              <a:ea typeface="Calibri"/>
              <a:cs typeface="Calibri"/>
              <a:sym typeface="Calibri"/>
            </a:endParaRPr>
          </a:p>
        </p:txBody>
      </p:sp>
      <p:sp>
        <p:nvSpPr>
          <p:cNvPr id="263" name="Google Shape;263;p8"/>
          <p:cNvSpPr/>
          <p:nvPr/>
        </p:nvSpPr>
        <p:spPr>
          <a:xfrm>
            <a:off x="2736056" y="3446859"/>
            <a:ext cx="1478756" cy="173236"/>
          </a:xfrm>
          <a:prstGeom prst="rect">
            <a:avLst/>
          </a:prstGeom>
          <a:noFill/>
          <a:ln>
            <a:noFill/>
          </a:ln>
        </p:spPr>
        <p:txBody>
          <a:bodyPr anchorCtr="0" anchor="t" bIns="0" lIns="0" spcFirstLastPara="1" rIns="0" wrap="square" tIns="0">
            <a:spAutoFit/>
          </a:bodyPr>
          <a:lstStyle/>
          <a:p>
            <a:pPr indent="0" lvl="0" marL="0" marR="0" rtl="0" algn="r">
              <a:lnSpc>
                <a:spcPct val="141843"/>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55% du financement</a:t>
            </a:r>
            <a:endParaRPr b="0" i="0" sz="987" u="none" cap="none" strike="noStrike">
              <a:solidFill>
                <a:schemeClr val="dk1"/>
              </a:solidFill>
              <a:latin typeface="Calibri"/>
              <a:ea typeface="Calibri"/>
              <a:cs typeface="Calibri"/>
              <a:sym typeface="Calibri"/>
            </a:endParaRPr>
          </a:p>
        </p:txBody>
      </p:sp>
      <p:sp>
        <p:nvSpPr>
          <p:cNvPr id="264" name="Google Shape;264;p8"/>
          <p:cNvSpPr/>
          <p:nvPr/>
        </p:nvSpPr>
        <p:spPr>
          <a:xfrm>
            <a:off x="4714875" y="1771650"/>
            <a:ext cx="3857625" cy="2062758"/>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8"/>
          <p:cNvSpPr/>
          <p:nvPr/>
        </p:nvSpPr>
        <p:spPr>
          <a:xfrm>
            <a:off x="4714875" y="1771650"/>
            <a:ext cx="3857625" cy="52863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8"/>
          <p:cNvSpPr/>
          <p:nvPr/>
        </p:nvSpPr>
        <p:spPr>
          <a:xfrm>
            <a:off x="4929188" y="1914525"/>
            <a:ext cx="126802" cy="242888"/>
          </a:xfrm>
          <a:prstGeom prst="rect">
            <a:avLst/>
          </a:prstGeom>
          <a:noFill/>
          <a:ln>
            <a:noFill/>
          </a:ln>
        </p:spPr>
        <p:txBody>
          <a:bodyPr anchorCtr="0" anchor="t" bIns="0" lIns="0" spcFirstLastPara="1" rIns="0" wrap="square" tIns="0">
            <a:spAutoFit/>
          </a:bodyPr>
          <a:lstStyle/>
          <a:p>
            <a:pPr indent="0" lvl="0" marL="0" marR="0" rtl="0" algn="l">
              <a:lnSpc>
                <a:spcPct val="136005"/>
              </a:lnSpc>
              <a:spcBef>
                <a:spcPts val="0"/>
              </a:spcBef>
              <a:spcAft>
                <a:spcPts val="0"/>
              </a:spcAft>
              <a:buClr>
                <a:srgbClr val="F26B3A"/>
              </a:buClr>
              <a:buSzPts val="1397"/>
              <a:buFont typeface="Inter"/>
              <a:buNone/>
            </a:pPr>
            <a:r>
              <a:rPr b="1" i="0" lang="en-US" sz="1397" u="none" cap="none" strike="noStrike">
                <a:solidFill>
                  <a:srgbClr val="F26B3A"/>
                </a:solidFill>
                <a:latin typeface="Inter"/>
                <a:ea typeface="Inter"/>
                <a:cs typeface="Inter"/>
                <a:sym typeface="Inter"/>
              </a:rPr>
              <a:t>2</a:t>
            </a:r>
            <a:endParaRPr b="0" i="0" sz="1397" u="none" cap="none" strike="noStrike">
              <a:solidFill>
                <a:schemeClr val="dk1"/>
              </a:solidFill>
              <a:latin typeface="Calibri"/>
              <a:ea typeface="Calibri"/>
              <a:cs typeface="Calibri"/>
              <a:sym typeface="Calibri"/>
            </a:endParaRPr>
          </a:p>
        </p:txBody>
      </p:sp>
      <p:sp>
        <p:nvSpPr>
          <p:cNvPr id="267" name="Google Shape;267;p8"/>
          <p:cNvSpPr/>
          <p:nvPr/>
        </p:nvSpPr>
        <p:spPr>
          <a:xfrm>
            <a:off x="5170289" y="1941314"/>
            <a:ext cx="1689497" cy="189309"/>
          </a:xfrm>
          <a:prstGeom prst="rect">
            <a:avLst/>
          </a:prstGeom>
          <a:noFill/>
          <a:ln>
            <a:noFill/>
          </a:ln>
        </p:spPr>
        <p:txBody>
          <a:bodyPr anchorCtr="0" anchor="t" bIns="0" lIns="0" spcFirstLastPara="1" rIns="0" wrap="square" tIns="0">
            <a:spAutoFit/>
          </a:bodyPr>
          <a:lstStyle/>
          <a:p>
            <a:pPr indent="0" lvl="0" marL="0" marR="0" rtl="0" algn="l">
              <a:lnSpc>
                <a:spcPct val="137614"/>
              </a:lnSpc>
              <a:spcBef>
                <a:spcPts val="0"/>
              </a:spcBef>
              <a:spcAft>
                <a:spcPts val="0"/>
              </a:spcAft>
              <a:buClr>
                <a:srgbClr val="FFFFFF"/>
              </a:buClr>
              <a:buSzPts val="1090"/>
              <a:buFont typeface="Inter"/>
              <a:buNone/>
            </a:pPr>
            <a:r>
              <a:rPr b="1" i="0" lang="en-US" sz="1090" u="none" cap="none" strike="noStrike">
                <a:solidFill>
                  <a:srgbClr val="FFFFFF"/>
                </a:solidFill>
                <a:latin typeface="Inter"/>
                <a:ea typeface="Inter"/>
                <a:cs typeface="Inter"/>
                <a:sym typeface="Inter"/>
              </a:rPr>
              <a:t>Ventes additionnelles</a:t>
            </a:r>
            <a:endParaRPr b="0" i="0" sz="1090" u="none" cap="none" strike="noStrike">
              <a:solidFill>
                <a:schemeClr val="dk1"/>
              </a:solidFill>
              <a:latin typeface="Calibri"/>
              <a:ea typeface="Calibri"/>
              <a:cs typeface="Calibri"/>
              <a:sym typeface="Calibri"/>
            </a:endParaRPr>
          </a:p>
        </p:txBody>
      </p:sp>
      <p:sp>
        <p:nvSpPr>
          <p:cNvPr id="268" name="Google Shape;268;p8"/>
          <p:cNvSpPr/>
          <p:nvPr/>
        </p:nvSpPr>
        <p:spPr>
          <a:xfrm>
            <a:off x="4929188" y="2523530"/>
            <a:ext cx="1116211"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Cellules restantes</a:t>
            </a:r>
            <a:endParaRPr b="0" i="0" sz="885" u="none" cap="none" strike="noStrike">
              <a:solidFill>
                <a:schemeClr val="dk1"/>
              </a:solidFill>
              <a:latin typeface="Calibri"/>
              <a:ea typeface="Calibri"/>
              <a:cs typeface="Calibri"/>
              <a:sym typeface="Calibri"/>
            </a:endParaRPr>
          </a:p>
        </p:txBody>
      </p:sp>
      <p:sp>
        <p:nvSpPr>
          <p:cNvPr id="269" name="Google Shape;269;p8"/>
          <p:cNvSpPr/>
          <p:nvPr/>
        </p:nvSpPr>
        <p:spPr>
          <a:xfrm>
            <a:off x="7790259" y="2514600"/>
            <a:ext cx="567928" cy="173236"/>
          </a:xfrm>
          <a:prstGeom prst="rect">
            <a:avLst/>
          </a:prstGeom>
          <a:noFill/>
          <a:ln>
            <a:noFill/>
          </a:ln>
        </p:spPr>
        <p:txBody>
          <a:bodyPr anchorCtr="0" anchor="t" bIns="0" lIns="0" spcFirstLastPara="1" rIns="0" wrap="square" tIns="0">
            <a:spAutoFit/>
          </a:bodyPr>
          <a:lstStyle/>
          <a:p>
            <a:pPr indent="0" lvl="0" marL="0" marR="0" rtl="0" algn="r">
              <a:lnSpc>
                <a:spcPct val="141843"/>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5 unités</a:t>
            </a:r>
            <a:endParaRPr b="0" i="0" sz="987" u="none" cap="none" strike="noStrike">
              <a:solidFill>
                <a:schemeClr val="dk1"/>
              </a:solidFill>
              <a:latin typeface="Calibri"/>
              <a:ea typeface="Calibri"/>
              <a:cs typeface="Calibri"/>
              <a:sym typeface="Calibri"/>
            </a:endParaRPr>
          </a:p>
        </p:txBody>
      </p:sp>
      <p:sp>
        <p:nvSpPr>
          <p:cNvPr id="270" name="Google Shape;270;p8"/>
          <p:cNvSpPr/>
          <p:nvPr/>
        </p:nvSpPr>
        <p:spPr>
          <a:xfrm>
            <a:off x="4929188" y="2989659"/>
            <a:ext cx="1116211"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Potentiel de vente</a:t>
            </a:r>
            <a:endParaRPr b="0" i="0" sz="885" u="none" cap="none" strike="noStrike">
              <a:solidFill>
                <a:schemeClr val="dk1"/>
              </a:solidFill>
              <a:latin typeface="Calibri"/>
              <a:ea typeface="Calibri"/>
              <a:cs typeface="Calibri"/>
              <a:sym typeface="Calibri"/>
            </a:endParaRPr>
          </a:p>
        </p:txBody>
      </p:sp>
      <p:sp>
        <p:nvSpPr>
          <p:cNvPr id="271" name="Google Shape;271;p8"/>
          <p:cNvSpPr/>
          <p:nvPr/>
        </p:nvSpPr>
        <p:spPr>
          <a:xfrm>
            <a:off x="7188398" y="2980730"/>
            <a:ext cx="1169789" cy="173236"/>
          </a:xfrm>
          <a:prstGeom prst="rect">
            <a:avLst/>
          </a:prstGeom>
          <a:noFill/>
          <a:ln>
            <a:noFill/>
          </a:ln>
        </p:spPr>
        <p:txBody>
          <a:bodyPr anchorCtr="0" anchor="t" bIns="0" lIns="0" spcFirstLastPara="1" rIns="0" wrap="square" tIns="0">
            <a:spAutoFit/>
          </a:bodyPr>
          <a:lstStyle/>
          <a:p>
            <a:pPr indent="0" lvl="0" marL="0" marR="0" rtl="0" algn="r">
              <a:lnSpc>
                <a:spcPct val="141843"/>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1 750 000 € min.</a:t>
            </a:r>
            <a:endParaRPr b="0" i="0" sz="987" u="none" cap="none" strike="noStrike">
              <a:solidFill>
                <a:schemeClr val="dk1"/>
              </a:solidFill>
              <a:latin typeface="Calibri"/>
              <a:ea typeface="Calibri"/>
              <a:cs typeface="Calibri"/>
              <a:sym typeface="Calibri"/>
            </a:endParaRPr>
          </a:p>
        </p:txBody>
      </p:sp>
      <p:sp>
        <p:nvSpPr>
          <p:cNvPr id="272" name="Google Shape;272;p8"/>
          <p:cNvSpPr/>
          <p:nvPr/>
        </p:nvSpPr>
        <p:spPr>
          <a:xfrm>
            <a:off x="4929188" y="3455789"/>
            <a:ext cx="1323380" cy="155377"/>
          </a:xfrm>
          <a:prstGeom prst="rect">
            <a:avLst/>
          </a:prstGeom>
          <a:noFill/>
          <a:ln>
            <a:noFill/>
          </a:ln>
        </p:spPr>
        <p:txBody>
          <a:bodyPr anchorCtr="0" anchor="t" bIns="0" lIns="0" spcFirstLastPara="1" rIns="0" wrap="square" tIns="0">
            <a:spAutoFit/>
          </a:bodyPr>
          <a:lstStyle/>
          <a:p>
            <a:pPr indent="0" lvl="0" marL="0" marR="0" rtl="0" algn="l">
              <a:lnSpc>
                <a:spcPct val="135593"/>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Marge opérationnelle</a:t>
            </a:r>
            <a:endParaRPr b="0" i="0" sz="885" u="none" cap="none" strike="noStrike">
              <a:solidFill>
                <a:schemeClr val="dk1"/>
              </a:solidFill>
              <a:latin typeface="Calibri"/>
              <a:ea typeface="Calibri"/>
              <a:cs typeface="Calibri"/>
              <a:sym typeface="Calibri"/>
            </a:endParaRPr>
          </a:p>
        </p:txBody>
      </p:sp>
      <p:sp>
        <p:nvSpPr>
          <p:cNvPr id="273" name="Google Shape;273;p8"/>
          <p:cNvSpPr/>
          <p:nvPr/>
        </p:nvSpPr>
        <p:spPr>
          <a:xfrm>
            <a:off x="7534870" y="3446859"/>
            <a:ext cx="823317" cy="173236"/>
          </a:xfrm>
          <a:prstGeom prst="rect">
            <a:avLst/>
          </a:prstGeom>
          <a:noFill/>
          <a:ln>
            <a:noFill/>
          </a:ln>
        </p:spPr>
        <p:txBody>
          <a:bodyPr anchorCtr="0" anchor="t" bIns="0" lIns="0" spcFirstLastPara="1" rIns="0" wrap="square" tIns="0">
            <a:spAutoFit/>
          </a:bodyPr>
          <a:lstStyle/>
          <a:p>
            <a:pPr indent="0" lvl="0" marL="0" marR="0" rtl="0" algn="r">
              <a:lnSpc>
                <a:spcPct val="141843"/>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20% à 60%</a:t>
            </a:r>
            <a:endParaRPr b="0" i="0" sz="987" u="none" cap="none" strike="noStrike">
              <a:solidFill>
                <a:schemeClr val="dk1"/>
              </a:solidFill>
              <a:latin typeface="Calibri"/>
              <a:ea typeface="Calibri"/>
              <a:cs typeface="Calibri"/>
              <a:sym typeface="Calibri"/>
            </a:endParaRPr>
          </a:p>
        </p:txBody>
      </p:sp>
      <p:sp>
        <p:nvSpPr>
          <p:cNvPr id="274" name="Google Shape;274;p8"/>
          <p:cNvSpPr/>
          <p:nvPr/>
        </p:nvSpPr>
        <p:spPr>
          <a:xfrm>
            <a:off x="571500" y="4120158"/>
            <a:ext cx="8001000" cy="1045778"/>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8"/>
          <p:cNvSpPr/>
          <p:nvPr/>
        </p:nvSpPr>
        <p:spPr>
          <a:xfrm>
            <a:off x="857250" y="4457309"/>
            <a:ext cx="1785938" cy="371475"/>
          </a:xfrm>
          <a:prstGeom prst="rect">
            <a:avLst/>
          </a:prstGeom>
          <a:noFill/>
          <a:ln>
            <a:noFill/>
          </a:ln>
        </p:spPr>
        <p:txBody>
          <a:bodyPr anchorCtr="0" anchor="t" bIns="0" lIns="0" spcFirstLastPara="1" rIns="0" wrap="square" tIns="0">
            <a:spAutoFit/>
          </a:bodyPr>
          <a:lstStyle/>
          <a:p>
            <a:pPr indent="0" lvl="0" marL="0" marR="0" rtl="0" algn="l">
              <a:lnSpc>
                <a:spcPct val="151975"/>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HISTORIQUE DE RÉUSSITE</a:t>
            </a:r>
            <a:endParaRPr b="0" i="0" sz="987" u="none" cap="none" strike="noStrike">
              <a:solidFill>
                <a:schemeClr val="dk1"/>
              </a:solidFill>
              <a:latin typeface="Calibri"/>
              <a:ea typeface="Calibri"/>
              <a:cs typeface="Calibri"/>
              <a:sym typeface="Calibri"/>
            </a:endParaRPr>
          </a:p>
        </p:txBody>
      </p:sp>
      <p:sp>
        <p:nvSpPr>
          <p:cNvPr id="276" name="Google Shape;276;p8"/>
          <p:cNvSpPr/>
          <p:nvPr/>
        </p:nvSpPr>
        <p:spPr>
          <a:xfrm>
            <a:off x="2928938" y="4334470"/>
            <a:ext cx="5357813" cy="617153"/>
          </a:xfrm>
          <a:prstGeom prst="rect">
            <a:avLst/>
          </a:prstGeom>
          <a:noFill/>
          <a:ln>
            <a:noFill/>
          </a:ln>
        </p:spPr>
        <p:txBody>
          <a:bodyPr anchorCtr="0" anchor="t" bIns="0" lIns="0" spcFirstLastPara="1" rIns="0" wrap="square" tIns="0">
            <a:spAutoFit/>
          </a:bodyPr>
          <a:lstStyle/>
          <a:p>
            <a:pPr indent="0" lvl="0" marL="0" marR="0" rtl="0" algn="l">
              <a:lnSpc>
                <a:spcPct val="169851"/>
              </a:lnSpc>
              <a:spcBef>
                <a:spcPts val="0"/>
              </a:spcBef>
              <a:spcAft>
                <a:spcPts val="0"/>
              </a:spcAft>
              <a:buClr>
                <a:srgbClr val="E8D5C4"/>
              </a:buClr>
              <a:buSzPts val="942"/>
              <a:buFont typeface="Inter"/>
              <a:buNone/>
            </a:pPr>
            <a:r>
              <a:rPr b="0" i="0" lang="en-US" sz="942" u="none" cap="none" strike="noStrike">
                <a:solidFill>
                  <a:srgbClr val="E8D5C4"/>
                </a:solidFill>
                <a:latin typeface="Inter"/>
                <a:ea typeface="Inter"/>
                <a:cs typeface="Inter"/>
                <a:sym typeface="Inter"/>
              </a:rPr>
              <a:t>Toutes les opérations précédentes ont généré des marges nettes entre </a:t>
            </a:r>
            <a:r>
              <a:rPr b="1" i="0" lang="en-US" sz="885" u="none" cap="none" strike="noStrike">
                <a:solidFill>
                  <a:srgbClr val="FFFFFF"/>
                </a:solidFill>
                <a:latin typeface="Inter"/>
                <a:ea typeface="Inter"/>
                <a:cs typeface="Inter"/>
                <a:sym typeface="Inter"/>
              </a:rPr>
              <a:t>200 000 € et 300 000 €</a:t>
            </a:r>
            <a:r>
              <a:rPr b="0" i="0" lang="en-US" sz="942" u="none" cap="none" strike="noStrike">
                <a:solidFill>
                  <a:srgbClr val="E8D5C4"/>
                </a:solidFill>
                <a:latin typeface="Inter"/>
                <a:ea typeface="Inter"/>
                <a:cs typeface="Inter"/>
                <a:sym typeface="Inter"/>
              </a:rPr>
              <a:t>, démontrant la capacité à exécuter et à générer du cash-flow de manière constante.</a:t>
            </a:r>
            <a:endParaRPr b="0" i="0" sz="942"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pic>
        <p:nvPicPr>
          <p:cNvPr descr="preencoded.png" id="282" name="Google Shape;282;p9"/>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283" name="Google Shape;283;p9"/>
          <p:cNvSpPr/>
          <p:nvPr/>
        </p:nvSpPr>
        <p:spPr>
          <a:xfrm>
            <a:off x="571500" y="428625"/>
            <a:ext cx="8001000" cy="414338"/>
          </a:xfrm>
          <a:prstGeom prst="rect">
            <a:avLst/>
          </a:prstGeom>
          <a:noFill/>
          <a:ln>
            <a:noFill/>
          </a:ln>
        </p:spPr>
        <p:txBody>
          <a:bodyPr anchorCtr="0" anchor="t" bIns="0" lIns="0" spcFirstLastPara="1" rIns="0" wrap="square" tIns="0">
            <a:spAutoFit/>
          </a:bodyPr>
          <a:lstStyle/>
          <a:p>
            <a:pPr indent="0" lvl="0" marL="0" marR="0" rtl="0" algn="l">
              <a:lnSpc>
                <a:spcPct val="131362"/>
              </a:lnSpc>
              <a:spcBef>
                <a:spcPts val="0"/>
              </a:spcBef>
              <a:spcAft>
                <a:spcPts val="0"/>
              </a:spcAft>
              <a:buClr>
                <a:srgbClr val="0A192F"/>
              </a:buClr>
              <a:buSzPts val="2436"/>
              <a:buFont typeface="Inter"/>
              <a:buNone/>
            </a:pPr>
            <a:r>
              <a:rPr b="1" i="0" lang="en-US" sz="2436" u="none" cap="none" strike="noStrike">
                <a:solidFill>
                  <a:srgbClr val="0A192F"/>
                </a:solidFill>
                <a:latin typeface="Inter"/>
                <a:ea typeface="Inter"/>
                <a:cs typeface="Inter"/>
                <a:sym typeface="Inter"/>
              </a:rPr>
              <a:t>Gestion des Risques Opérationnels</a:t>
            </a:r>
            <a:endParaRPr b="0" i="0" sz="2436" u="none" cap="none" strike="noStrike">
              <a:solidFill>
                <a:schemeClr val="dk1"/>
              </a:solidFill>
              <a:latin typeface="Calibri"/>
              <a:ea typeface="Calibri"/>
              <a:cs typeface="Calibri"/>
              <a:sym typeface="Calibri"/>
            </a:endParaRPr>
          </a:p>
        </p:txBody>
      </p:sp>
      <p:sp>
        <p:nvSpPr>
          <p:cNvPr id="284" name="Google Shape;284;p9"/>
          <p:cNvSpPr/>
          <p:nvPr/>
        </p:nvSpPr>
        <p:spPr>
          <a:xfrm>
            <a:off x="571500" y="900113"/>
            <a:ext cx="8001000" cy="428625"/>
          </a:xfrm>
          <a:prstGeom prst="rect">
            <a:avLst/>
          </a:prstGeom>
          <a:solidFill>
            <a:srgbClr val="000000">
              <a:alpha val="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9"/>
          <p:cNvSpPr/>
          <p:nvPr/>
        </p:nvSpPr>
        <p:spPr>
          <a:xfrm>
            <a:off x="571500" y="900113"/>
            <a:ext cx="28575" cy="428625"/>
          </a:xfrm>
          <a:prstGeom prst="rect">
            <a:avLst/>
          </a:prstGeom>
          <a:solidFill>
            <a:srgbClr val="F26B3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9"/>
          <p:cNvSpPr/>
          <p:nvPr/>
        </p:nvSpPr>
        <p:spPr>
          <a:xfrm>
            <a:off x="571500" y="900113"/>
            <a:ext cx="8001000" cy="428625"/>
          </a:xfrm>
          <a:prstGeom prst="rect">
            <a:avLst/>
          </a:prstGeom>
          <a:noFill/>
          <a:ln>
            <a:noFill/>
          </a:ln>
        </p:spPr>
        <p:txBody>
          <a:bodyPr anchorCtr="0" anchor="t" bIns="0" lIns="170050" spcFirstLastPara="1" rIns="0" wrap="square" tIns="0">
            <a:spAutoFit/>
          </a:bodyPr>
          <a:lstStyle/>
          <a:p>
            <a:pPr indent="0" lvl="0" marL="0" marR="0" rtl="0" algn="l">
              <a:lnSpc>
                <a:spcPct val="161904"/>
              </a:lnSpc>
              <a:spcBef>
                <a:spcPts val="0"/>
              </a:spcBef>
              <a:spcAft>
                <a:spcPts val="0"/>
              </a:spcAft>
              <a:buClr>
                <a:srgbClr val="333F48"/>
              </a:buClr>
              <a:buSzPts val="1050"/>
              <a:buFont typeface="Inter"/>
              <a:buNone/>
            </a:pPr>
            <a:r>
              <a:rPr b="0" i="0" lang="en-US" sz="1050" u="none" cap="none" strike="noStrike">
                <a:solidFill>
                  <a:srgbClr val="333F48"/>
                </a:solidFill>
                <a:latin typeface="Inter"/>
                <a:ea typeface="Inter"/>
                <a:cs typeface="Inter"/>
                <a:sym typeface="Inter"/>
              </a:rPr>
              <a:t>L'opération présente un profil de risque maîtrisé, atténué par plusieurs facteurs de sécurité : pré-commercialisation engagée, expérience opérateur, et structure de marché favorable.</a:t>
            </a:r>
            <a:endParaRPr b="0" i="0" sz="1050" u="none" cap="none" strike="noStrike">
              <a:solidFill>
                <a:schemeClr val="dk1"/>
              </a:solidFill>
              <a:latin typeface="Calibri"/>
              <a:ea typeface="Calibri"/>
              <a:cs typeface="Calibri"/>
              <a:sym typeface="Calibri"/>
            </a:endParaRPr>
          </a:p>
        </p:txBody>
      </p:sp>
      <p:sp>
        <p:nvSpPr>
          <p:cNvPr id="287" name="Google Shape;287;p9"/>
          <p:cNvSpPr/>
          <p:nvPr/>
        </p:nvSpPr>
        <p:spPr>
          <a:xfrm>
            <a:off x="571500" y="1414463"/>
            <a:ext cx="8001000" cy="2652787"/>
          </a:xfrm>
          <a:prstGeom prst="rect">
            <a:avLst/>
          </a:prstGeom>
          <a:solidFill>
            <a:srgbClr val="FFFFFF"/>
          </a:solidFill>
          <a:ln cap="flat" cmpd="sng" w="18275">
            <a:solidFill>
              <a:srgbClr val="0A192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9"/>
          <p:cNvSpPr/>
          <p:nvPr/>
        </p:nvSpPr>
        <p:spPr>
          <a:xfrm>
            <a:off x="571500" y="1414463"/>
            <a:ext cx="1600200" cy="35897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9"/>
          <p:cNvSpPr/>
          <p:nvPr/>
        </p:nvSpPr>
        <p:spPr>
          <a:xfrm>
            <a:off x="571500" y="1766292"/>
            <a:ext cx="1600200"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9"/>
          <p:cNvSpPr/>
          <p:nvPr/>
        </p:nvSpPr>
        <p:spPr>
          <a:xfrm>
            <a:off x="571500" y="1414463"/>
            <a:ext cx="1600200" cy="358973"/>
          </a:xfrm>
          <a:prstGeom prst="rect">
            <a:avLst/>
          </a:prstGeom>
          <a:noFill/>
          <a:ln>
            <a:noFill/>
          </a:ln>
        </p:spPr>
        <p:txBody>
          <a:bodyPr anchorCtr="0" anchor="ctr" bIns="119125" lIns="170050" spcFirstLastPara="1" rIns="170050" wrap="square" tIns="119125">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RISQUE IDENTIFIÉ</a:t>
            </a:r>
            <a:endParaRPr b="0" i="0" sz="885" u="none" cap="none" strike="noStrike">
              <a:solidFill>
                <a:schemeClr val="dk1"/>
              </a:solidFill>
              <a:latin typeface="Calibri"/>
              <a:ea typeface="Calibri"/>
              <a:cs typeface="Calibri"/>
              <a:sym typeface="Calibri"/>
            </a:endParaRPr>
          </a:p>
        </p:txBody>
      </p:sp>
      <p:sp>
        <p:nvSpPr>
          <p:cNvPr id="291" name="Google Shape;291;p9"/>
          <p:cNvSpPr/>
          <p:nvPr/>
        </p:nvSpPr>
        <p:spPr>
          <a:xfrm>
            <a:off x="2171700" y="1414463"/>
            <a:ext cx="2000250" cy="35897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9"/>
          <p:cNvSpPr/>
          <p:nvPr/>
        </p:nvSpPr>
        <p:spPr>
          <a:xfrm>
            <a:off x="2171700" y="1766292"/>
            <a:ext cx="2000250"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9"/>
          <p:cNvSpPr/>
          <p:nvPr/>
        </p:nvSpPr>
        <p:spPr>
          <a:xfrm>
            <a:off x="2171700" y="1414463"/>
            <a:ext cx="2000250" cy="358973"/>
          </a:xfrm>
          <a:prstGeom prst="rect">
            <a:avLst/>
          </a:prstGeom>
          <a:noFill/>
          <a:ln>
            <a:noFill/>
          </a:ln>
        </p:spPr>
        <p:txBody>
          <a:bodyPr anchorCtr="0" anchor="ctr" bIns="119125" lIns="170050" spcFirstLastPara="1" rIns="170050" wrap="square" tIns="119125">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IMPACT POTENTIEL</a:t>
            </a:r>
            <a:endParaRPr b="0" i="0" sz="885" u="none" cap="none" strike="noStrike">
              <a:solidFill>
                <a:schemeClr val="dk1"/>
              </a:solidFill>
              <a:latin typeface="Calibri"/>
              <a:ea typeface="Calibri"/>
              <a:cs typeface="Calibri"/>
              <a:sym typeface="Calibri"/>
            </a:endParaRPr>
          </a:p>
        </p:txBody>
      </p:sp>
      <p:sp>
        <p:nvSpPr>
          <p:cNvPr id="294" name="Google Shape;294;p9"/>
          <p:cNvSpPr/>
          <p:nvPr/>
        </p:nvSpPr>
        <p:spPr>
          <a:xfrm>
            <a:off x="4171950" y="1414463"/>
            <a:ext cx="4400550" cy="35897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9"/>
          <p:cNvSpPr/>
          <p:nvPr/>
        </p:nvSpPr>
        <p:spPr>
          <a:xfrm>
            <a:off x="4171950" y="1766292"/>
            <a:ext cx="4400550" cy="7144"/>
          </a:xfrm>
          <a:prstGeom prst="rect">
            <a:avLst/>
          </a:prstGeom>
          <a:solidFill>
            <a:srgbClr val="E8D5C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9"/>
          <p:cNvSpPr/>
          <p:nvPr/>
        </p:nvSpPr>
        <p:spPr>
          <a:xfrm>
            <a:off x="4171950" y="1414463"/>
            <a:ext cx="4400550" cy="358973"/>
          </a:xfrm>
          <a:prstGeom prst="rect">
            <a:avLst/>
          </a:prstGeom>
          <a:noFill/>
          <a:ln>
            <a:noFill/>
          </a:ln>
        </p:spPr>
        <p:txBody>
          <a:bodyPr anchorCtr="0" anchor="ctr" bIns="119125" lIns="170050" spcFirstLastPara="1" rIns="170050" wrap="square" tIns="119125">
            <a:spAutoFit/>
          </a:bodyPr>
          <a:lstStyle/>
          <a:p>
            <a:pPr indent="0" lvl="0" marL="0" marR="0" rtl="0" algn="l">
              <a:lnSpc>
                <a:spcPct val="135593"/>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MITIGATION &amp; SÉCURISATION</a:t>
            </a:r>
            <a:endParaRPr b="0" i="0" sz="885" u="none" cap="none" strike="noStrike">
              <a:solidFill>
                <a:schemeClr val="dk1"/>
              </a:solidFill>
              <a:latin typeface="Calibri"/>
              <a:ea typeface="Calibri"/>
              <a:cs typeface="Calibri"/>
              <a:sym typeface="Calibri"/>
            </a:endParaRPr>
          </a:p>
        </p:txBody>
      </p:sp>
      <p:sp>
        <p:nvSpPr>
          <p:cNvPr id="297" name="Google Shape;297;p9"/>
          <p:cNvSpPr/>
          <p:nvPr/>
        </p:nvSpPr>
        <p:spPr>
          <a:xfrm>
            <a:off x="571500" y="1769864"/>
            <a:ext cx="1600200" cy="563631"/>
          </a:xfrm>
          <a:prstGeom prst="rect">
            <a:avLst/>
          </a:prstGeom>
          <a:noFill/>
          <a:ln>
            <a:noFill/>
          </a:ln>
        </p:spPr>
        <p:txBody>
          <a:bodyPr anchorCtr="0" anchor="ctr" bIns="119125" lIns="170050" spcFirstLastPara="1" rIns="170050" wrap="square" tIns="119125">
            <a:spAutoFit/>
          </a:bodyPr>
          <a:lstStyle/>
          <a:p>
            <a:pPr indent="0" lvl="0" marL="0" marR="0" rtl="0" algn="l">
              <a:lnSpc>
                <a:spcPct val="158192"/>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Risque marché</a:t>
            </a:r>
            <a:endParaRPr b="0" i="0" sz="885" u="none" cap="none" strike="noStrike">
              <a:solidFill>
                <a:schemeClr val="dk1"/>
              </a:solidFill>
              <a:latin typeface="Calibri"/>
              <a:ea typeface="Calibri"/>
              <a:cs typeface="Calibri"/>
              <a:sym typeface="Calibri"/>
            </a:endParaRPr>
          </a:p>
        </p:txBody>
      </p:sp>
      <p:sp>
        <p:nvSpPr>
          <p:cNvPr id="298" name="Google Shape;298;p9"/>
          <p:cNvSpPr/>
          <p:nvPr/>
        </p:nvSpPr>
        <p:spPr>
          <a:xfrm>
            <a:off x="2171700" y="1769864"/>
            <a:ext cx="2000250" cy="563631"/>
          </a:xfrm>
          <a:prstGeom prst="rect">
            <a:avLst/>
          </a:prstGeom>
          <a:noFill/>
          <a:ln>
            <a:noFill/>
          </a:ln>
        </p:spPr>
        <p:txBody>
          <a:bodyPr anchorCtr="0" anchor="ctr" bIns="119125" lIns="170050" spcFirstLastPara="1" rIns="170050" wrap="square" tIns="119125">
            <a:spAutoFit/>
          </a:bodyPr>
          <a:lstStyle/>
          <a:p>
            <a:pPr indent="0" lvl="0" marL="0" marR="0" rtl="0" algn="l">
              <a:lnSpc>
                <a:spcPct val="158192"/>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Baisse des prix de revente</a:t>
            </a:r>
            <a:endParaRPr b="0" i="0" sz="885" u="none" cap="none" strike="noStrike">
              <a:solidFill>
                <a:schemeClr val="dk1"/>
              </a:solidFill>
              <a:latin typeface="Calibri"/>
              <a:ea typeface="Calibri"/>
              <a:cs typeface="Calibri"/>
              <a:sym typeface="Calibri"/>
            </a:endParaRPr>
          </a:p>
        </p:txBody>
      </p:sp>
      <p:sp>
        <p:nvSpPr>
          <p:cNvPr id="299" name="Google Shape;299;p9"/>
          <p:cNvSpPr/>
          <p:nvPr/>
        </p:nvSpPr>
        <p:spPr>
          <a:xfrm>
            <a:off x="4314825" y="1880592"/>
            <a:ext cx="2536031" cy="155377"/>
          </a:xfrm>
          <a:prstGeom prst="rect">
            <a:avLst/>
          </a:prstGeom>
          <a:noFill/>
          <a:ln>
            <a:noFill/>
          </a:ln>
        </p:spPr>
        <p:txBody>
          <a:bodyPr anchorCtr="0" anchor="t" bIns="0" lIns="0" spcFirstLastPara="1" rIns="0" wrap="square" tIns="0">
            <a:spAutoFit/>
          </a:bodyPr>
          <a:lstStyle/>
          <a:p>
            <a:pPr indent="0" lvl="0" marL="0" marR="0" rtl="0" algn="l">
              <a:lnSpc>
                <a:spcPct val="148619"/>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Pré-commercialisation engagée couvrant</a:t>
            </a:r>
            <a:endParaRPr b="0" i="0" sz="942" u="none" cap="none" strike="noStrike">
              <a:solidFill>
                <a:schemeClr val="dk1"/>
              </a:solidFill>
              <a:latin typeface="Calibri"/>
              <a:ea typeface="Calibri"/>
              <a:cs typeface="Calibri"/>
              <a:sym typeface="Calibri"/>
            </a:endParaRPr>
          </a:p>
        </p:txBody>
      </p:sp>
      <p:sp>
        <p:nvSpPr>
          <p:cNvPr id="300" name="Google Shape;300;p9"/>
          <p:cNvSpPr/>
          <p:nvPr/>
        </p:nvSpPr>
        <p:spPr>
          <a:xfrm>
            <a:off x="4314825" y="2060592"/>
            <a:ext cx="3309300" cy="335400"/>
          </a:xfrm>
          <a:prstGeom prst="rect">
            <a:avLst/>
          </a:prstGeom>
          <a:noFill/>
          <a:ln>
            <a:noFill/>
          </a:ln>
        </p:spPr>
        <p:txBody>
          <a:bodyPr anchorCtr="0" anchor="t" bIns="0" lIns="0" spcFirstLastPara="1" rIns="0" wrap="square" tIns="0">
            <a:spAutoFit/>
          </a:bodyPr>
          <a:lstStyle/>
          <a:p>
            <a:pPr indent="0" lvl="0" marL="0" marR="0" rtl="0" algn="l">
              <a:lnSpc>
                <a:spcPct val="158192"/>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50% du prix d'acquisition</a:t>
            </a:r>
            <a:endParaRPr b="0" i="0" sz="885" u="none" cap="none" strike="noStrike">
              <a:solidFill>
                <a:schemeClr val="dk1"/>
              </a:solidFill>
              <a:latin typeface="Calibri"/>
              <a:ea typeface="Calibri"/>
              <a:cs typeface="Calibri"/>
              <a:sym typeface="Calibri"/>
            </a:endParaRPr>
          </a:p>
        </p:txBody>
      </p:sp>
      <p:sp>
        <p:nvSpPr>
          <p:cNvPr id="301" name="Google Shape;301;p9"/>
          <p:cNvSpPr/>
          <p:nvPr/>
        </p:nvSpPr>
        <p:spPr>
          <a:xfrm>
            <a:off x="5152430" y="2060609"/>
            <a:ext cx="37505" cy="155377"/>
          </a:xfrm>
          <a:prstGeom prst="rect">
            <a:avLst/>
          </a:prstGeom>
          <a:noFill/>
          <a:ln>
            <a:noFill/>
          </a:ln>
        </p:spPr>
        <p:txBody>
          <a:bodyPr anchorCtr="0" anchor="t" bIns="0" lIns="0" spcFirstLastPara="1" rIns="0" wrap="square" tIns="0">
            <a:spAutoFit/>
          </a:bodyPr>
          <a:lstStyle/>
          <a:p>
            <a:pPr indent="0" lvl="0" marL="0" marR="0" rtl="0" algn="l">
              <a:lnSpc>
                <a:spcPct val="148619"/>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a:t>
            </a:r>
            <a:endParaRPr b="0" i="0" sz="942" u="none" cap="none" strike="noStrike">
              <a:solidFill>
                <a:schemeClr val="dk1"/>
              </a:solidFill>
              <a:latin typeface="Calibri"/>
              <a:ea typeface="Calibri"/>
              <a:cs typeface="Calibri"/>
              <a:sym typeface="Calibri"/>
            </a:endParaRPr>
          </a:p>
        </p:txBody>
      </p:sp>
      <p:sp>
        <p:nvSpPr>
          <p:cNvPr id="302" name="Google Shape;302;p9"/>
          <p:cNvSpPr/>
          <p:nvPr/>
        </p:nvSpPr>
        <p:spPr>
          <a:xfrm>
            <a:off x="571500" y="2333495"/>
            <a:ext cx="8001000" cy="567203"/>
          </a:xfrm>
          <a:prstGeom prst="rect">
            <a:avLst/>
          </a:prstGeom>
          <a:solidFill>
            <a:srgbClr val="FFF9F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9"/>
          <p:cNvSpPr/>
          <p:nvPr/>
        </p:nvSpPr>
        <p:spPr>
          <a:xfrm>
            <a:off x="571500" y="2333495"/>
            <a:ext cx="1600200" cy="567203"/>
          </a:xfrm>
          <a:prstGeom prst="rect">
            <a:avLst/>
          </a:prstGeom>
          <a:noFill/>
          <a:ln>
            <a:noFill/>
          </a:ln>
        </p:spPr>
        <p:txBody>
          <a:bodyPr anchorCtr="0" anchor="ctr" bIns="119125" lIns="170050" spcFirstLastPara="1" rIns="170050" wrap="square" tIns="119125">
            <a:spAutoFit/>
          </a:bodyPr>
          <a:lstStyle/>
          <a:p>
            <a:pPr indent="0" lvl="0" marL="0" marR="0" rtl="0" algn="l">
              <a:lnSpc>
                <a:spcPct val="158192"/>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Risque opérationnel</a:t>
            </a:r>
            <a:endParaRPr b="0" i="0" sz="885" u="none" cap="none" strike="noStrike">
              <a:solidFill>
                <a:schemeClr val="dk1"/>
              </a:solidFill>
              <a:latin typeface="Calibri"/>
              <a:ea typeface="Calibri"/>
              <a:cs typeface="Calibri"/>
              <a:sym typeface="Calibri"/>
            </a:endParaRPr>
          </a:p>
        </p:txBody>
      </p:sp>
      <p:sp>
        <p:nvSpPr>
          <p:cNvPr id="304" name="Google Shape;304;p9"/>
          <p:cNvSpPr/>
          <p:nvPr/>
        </p:nvSpPr>
        <p:spPr>
          <a:xfrm>
            <a:off x="2171700" y="2333495"/>
            <a:ext cx="2000250" cy="567203"/>
          </a:xfrm>
          <a:prstGeom prst="rect">
            <a:avLst/>
          </a:prstGeom>
          <a:noFill/>
          <a:ln>
            <a:noFill/>
          </a:ln>
        </p:spPr>
        <p:txBody>
          <a:bodyPr anchorCtr="0" anchor="ctr" bIns="119125" lIns="170050" spcFirstLastPara="1" rIns="170050" wrap="square" tIns="119125">
            <a:spAutoFit/>
          </a:bodyPr>
          <a:lstStyle/>
          <a:p>
            <a:pPr indent="0" lvl="0" marL="0" marR="0" rtl="0" algn="l">
              <a:lnSpc>
                <a:spcPct val="158192"/>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Délais de valorisation</a:t>
            </a:r>
            <a:endParaRPr b="0" i="0" sz="885" u="none" cap="none" strike="noStrike">
              <a:solidFill>
                <a:schemeClr val="dk1"/>
              </a:solidFill>
              <a:latin typeface="Calibri"/>
              <a:ea typeface="Calibri"/>
              <a:cs typeface="Calibri"/>
              <a:sym typeface="Calibri"/>
            </a:endParaRPr>
          </a:p>
        </p:txBody>
      </p:sp>
      <p:sp>
        <p:nvSpPr>
          <p:cNvPr id="305" name="Google Shape;305;p9"/>
          <p:cNvSpPr/>
          <p:nvPr/>
        </p:nvSpPr>
        <p:spPr>
          <a:xfrm>
            <a:off x="4171950" y="2333495"/>
            <a:ext cx="4400550" cy="567203"/>
          </a:xfrm>
          <a:prstGeom prst="rect">
            <a:avLst/>
          </a:prstGeom>
          <a:noFill/>
          <a:ln>
            <a:noFill/>
          </a:ln>
        </p:spPr>
        <p:txBody>
          <a:bodyPr anchorCtr="0" anchor="ctr" bIns="119125" lIns="170050" spcFirstLastPara="1" rIns="170050" wrap="square" tIns="119125">
            <a:spAutoFit/>
          </a:bodyPr>
          <a:lstStyle/>
          <a:p>
            <a:pPr indent="0" lvl="0" marL="0" marR="0" rtl="0" algn="l">
              <a:lnSpc>
                <a:spcPct val="148619"/>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Équipe expérimentée avec historique de délais courts (capital immobilisé quelques mois).</a:t>
            </a:r>
            <a:endParaRPr b="0" i="0" sz="942" u="none" cap="none" strike="noStrike">
              <a:solidFill>
                <a:schemeClr val="dk1"/>
              </a:solidFill>
              <a:latin typeface="Calibri"/>
              <a:ea typeface="Calibri"/>
              <a:cs typeface="Calibri"/>
              <a:sym typeface="Calibri"/>
            </a:endParaRPr>
          </a:p>
        </p:txBody>
      </p:sp>
      <p:sp>
        <p:nvSpPr>
          <p:cNvPr id="306" name="Google Shape;306;p9"/>
          <p:cNvSpPr/>
          <p:nvPr/>
        </p:nvSpPr>
        <p:spPr>
          <a:xfrm>
            <a:off x="571500" y="2900697"/>
            <a:ext cx="1600200" cy="567203"/>
          </a:xfrm>
          <a:prstGeom prst="rect">
            <a:avLst/>
          </a:prstGeom>
          <a:noFill/>
          <a:ln>
            <a:noFill/>
          </a:ln>
        </p:spPr>
        <p:txBody>
          <a:bodyPr anchorCtr="0" anchor="ctr" bIns="119125" lIns="170050" spcFirstLastPara="1" rIns="170050" wrap="square" tIns="119125">
            <a:spAutoFit/>
          </a:bodyPr>
          <a:lstStyle/>
          <a:p>
            <a:pPr indent="0" lvl="0" marL="0" marR="0" rtl="0" algn="l">
              <a:lnSpc>
                <a:spcPct val="158192"/>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Risque de financement</a:t>
            </a:r>
            <a:endParaRPr b="0" i="0" sz="885" u="none" cap="none" strike="noStrike">
              <a:solidFill>
                <a:schemeClr val="dk1"/>
              </a:solidFill>
              <a:latin typeface="Calibri"/>
              <a:ea typeface="Calibri"/>
              <a:cs typeface="Calibri"/>
              <a:sym typeface="Calibri"/>
            </a:endParaRPr>
          </a:p>
        </p:txBody>
      </p:sp>
      <p:sp>
        <p:nvSpPr>
          <p:cNvPr id="307" name="Google Shape;307;p9"/>
          <p:cNvSpPr/>
          <p:nvPr/>
        </p:nvSpPr>
        <p:spPr>
          <a:xfrm>
            <a:off x="2171700" y="2900697"/>
            <a:ext cx="2000250" cy="567203"/>
          </a:xfrm>
          <a:prstGeom prst="rect">
            <a:avLst/>
          </a:prstGeom>
          <a:noFill/>
          <a:ln>
            <a:noFill/>
          </a:ln>
        </p:spPr>
        <p:txBody>
          <a:bodyPr anchorCtr="0" anchor="ctr" bIns="119125" lIns="170050" spcFirstLastPara="1" rIns="170050" wrap="square" tIns="119125">
            <a:spAutoFit/>
          </a:bodyPr>
          <a:lstStyle/>
          <a:p>
            <a:pPr indent="0" lvl="0" marL="0" marR="0" rtl="0" algn="l">
              <a:lnSpc>
                <a:spcPct val="158192"/>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Indisponibilité des crédits</a:t>
            </a:r>
            <a:endParaRPr b="0" i="0" sz="885" u="none" cap="none" strike="noStrike">
              <a:solidFill>
                <a:schemeClr val="dk1"/>
              </a:solidFill>
              <a:latin typeface="Calibri"/>
              <a:ea typeface="Calibri"/>
              <a:cs typeface="Calibri"/>
              <a:sym typeface="Calibri"/>
            </a:endParaRPr>
          </a:p>
        </p:txBody>
      </p:sp>
      <p:sp>
        <p:nvSpPr>
          <p:cNvPr id="308" name="Google Shape;308;p9"/>
          <p:cNvSpPr/>
          <p:nvPr/>
        </p:nvSpPr>
        <p:spPr>
          <a:xfrm>
            <a:off x="4314825" y="3014997"/>
            <a:ext cx="1268016" cy="155377"/>
          </a:xfrm>
          <a:prstGeom prst="rect">
            <a:avLst/>
          </a:prstGeom>
          <a:noFill/>
          <a:ln>
            <a:noFill/>
          </a:ln>
        </p:spPr>
        <p:txBody>
          <a:bodyPr anchorCtr="0" anchor="t" bIns="0" lIns="0" spcFirstLastPara="1" rIns="0" wrap="square" tIns="0">
            <a:spAutoFit/>
          </a:bodyPr>
          <a:lstStyle/>
          <a:p>
            <a:pPr indent="0" lvl="0" marL="0" marR="0" rtl="0" algn="l">
              <a:lnSpc>
                <a:spcPct val="148619"/>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Apport opérateur de</a:t>
            </a:r>
            <a:endParaRPr b="0" i="0" sz="942" u="none" cap="none" strike="noStrike">
              <a:solidFill>
                <a:schemeClr val="dk1"/>
              </a:solidFill>
              <a:latin typeface="Calibri"/>
              <a:ea typeface="Calibri"/>
              <a:cs typeface="Calibri"/>
              <a:sym typeface="Calibri"/>
            </a:endParaRPr>
          </a:p>
        </p:txBody>
      </p:sp>
      <p:sp>
        <p:nvSpPr>
          <p:cNvPr id="309" name="Google Shape;309;p9"/>
          <p:cNvSpPr/>
          <p:nvPr/>
        </p:nvSpPr>
        <p:spPr>
          <a:xfrm>
            <a:off x="5582841" y="3014997"/>
            <a:ext cx="1184077" cy="155377"/>
          </a:xfrm>
          <a:prstGeom prst="rect">
            <a:avLst/>
          </a:prstGeom>
          <a:noFill/>
          <a:ln>
            <a:noFill/>
          </a:ln>
        </p:spPr>
        <p:txBody>
          <a:bodyPr anchorCtr="0" anchor="t" bIns="0" lIns="0" spcFirstLastPara="1" rIns="0" wrap="square" tIns="0">
            <a:spAutoFit/>
          </a:bodyPr>
          <a:lstStyle/>
          <a:p>
            <a:pPr indent="0" lvl="0" marL="0" marR="0" rtl="0" algn="l">
              <a:lnSpc>
                <a:spcPct val="158192"/>
              </a:lnSpc>
              <a:spcBef>
                <a:spcPts val="0"/>
              </a:spcBef>
              <a:spcAft>
                <a:spcPts val="0"/>
              </a:spcAft>
              <a:buClr>
                <a:srgbClr val="333F48"/>
              </a:buClr>
              <a:buSzPts val="885"/>
              <a:buFont typeface="Inter"/>
              <a:buNone/>
            </a:pPr>
            <a:r>
              <a:rPr b="1" i="0" lang="en-US" sz="885" u="none" cap="none" strike="noStrike">
                <a:solidFill>
                  <a:srgbClr val="333F48"/>
                </a:solidFill>
                <a:latin typeface="Inter"/>
                <a:ea typeface="Inter"/>
                <a:cs typeface="Inter"/>
                <a:sym typeface="Inter"/>
              </a:rPr>
              <a:t>400 000 € (11,8%)</a:t>
            </a:r>
            <a:endParaRPr b="0" i="0" sz="885" u="none" cap="none" strike="noStrike">
              <a:solidFill>
                <a:schemeClr val="dk1"/>
              </a:solidFill>
              <a:latin typeface="Calibri"/>
              <a:ea typeface="Calibri"/>
              <a:cs typeface="Calibri"/>
              <a:sym typeface="Calibri"/>
            </a:endParaRPr>
          </a:p>
        </p:txBody>
      </p:sp>
      <p:sp>
        <p:nvSpPr>
          <p:cNvPr id="310" name="Google Shape;310;p9"/>
          <p:cNvSpPr/>
          <p:nvPr/>
        </p:nvSpPr>
        <p:spPr>
          <a:xfrm>
            <a:off x="4314825" y="3240572"/>
            <a:ext cx="3986100" cy="335400"/>
          </a:xfrm>
          <a:prstGeom prst="rect">
            <a:avLst/>
          </a:prstGeom>
          <a:noFill/>
          <a:ln>
            <a:noFill/>
          </a:ln>
        </p:spPr>
        <p:txBody>
          <a:bodyPr anchorCtr="0" anchor="t" bIns="0" lIns="0" spcFirstLastPara="1" rIns="0" wrap="square" tIns="0">
            <a:spAutoFit/>
          </a:bodyPr>
          <a:lstStyle/>
          <a:p>
            <a:pPr indent="0" lvl="0" marL="0" marR="0" rtl="0" algn="l">
              <a:lnSpc>
                <a:spcPct val="148619"/>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réduisant la dépendance au financement.</a:t>
            </a:r>
            <a:endParaRPr b="0" i="0" sz="942" u="none" cap="none" strike="noStrike">
              <a:solidFill>
                <a:schemeClr val="dk1"/>
              </a:solidFill>
              <a:latin typeface="Calibri"/>
              <a:ea typeface="Calibri"/>
              <a:cs typeface="Calibri"/>
              <a:sym typeface="Calibri"/>
            </a:endParaRPr>
          </a:p>
        </p:txBody>
      </p:sp>
      <p:sp>
        <p:nvSpPr>
          <p:cNvPr id="311" name="Google Shape;311;p9"/>
          <p:cNvSpPr/>
          <p:nvPr/>
        </p:nvSpPr>
        <p:spPr>
          <a:xfrm>
            <a:off x="571500" y="3467900"/>
            <a:ext cx="8001000" cy="567203"/>
          </a:xfrm>
          <a:prstGeom prst="rect">
            <a:avLst/>
          </a:prstGeom>
          <a:solidFill>
            <a:srgbClr val="FFF9F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9"/>
          <p:cNvSpPr/>
          <p:nvPr/>
        </p:nvSpPr>
        <p:spPr>
          <a:xfrm>
            <a:off x="571500" y="3467900"/>
            <a:ext cx="1600200" cy="567203"/>
          </a:xfrm>
          <a:prstGeom prst="rect">
            <a:avLst/>
          </a:prstGeom>
          <a:noFill/>
          <a:ln>
            <a:noFill/>
          </a:ln>
        </p:spPr>
        <p:txBody>
          <a:bodyPr anchorCtr="0" anchor="ctr" bIns="119125" lIns="170050" spcFirstLastPara="1" rIns="170050" wrap="square" tIns="119125">
            <a:spAutoFit/>
          </a:bodyPr>
          <a:lstStyle/>
          <a:p>
            <a:pPr indent="0" lvl="0" marL="0" marR="0" rtl="0" algn="l">
              <a:lnSpc>
                <a:spcPct val="158192"/>
              </a:lnSpc>
              <a:spcBef>
                <a:spcPts val="0"/>
              </a:spcBef>
              <a:spcAft>
                <a:spcPts val="0"/>
              </a:spcAft>
              <a:buClr>
                <a:srgbClr val="0A192F"/>
              </a:buClr>
              <a:buSzPts val="885"/>
              <a:buFont typeface="Inter"/>
              <a:buNone/>
            </a:pPr>
            <a:r>
              <a:rPr b="1" i="0" lang="en-US" sz="885" u="none" cap="none" strike="noStrike">
                <a:solidFill>
                  <a:srgbClr val="0A192F"/>
                </a:solidFill>
                <a:latin typeface="Inter"/>
                <a:ea typeface="Inter"/>
                <a:cs typeface="Inter"/>
                <a:sym typeface="Inter"/>
              </a:rPr>
              <a:t>Risque technique</a:t>
            </a:r>
            <a:endParaRPr b="0" i="0" sz="885" u="none" cap="none" strike="noStrike">
              <a:solidFill>
                <a:schemeClr val="dk1"/>
              </a:solidFill>
              <a:latin typeface="Calibri"/>
              <a:ea typeface="Calibri"/>
              <a:cs typeface="Calibri"/>
              <a:sym typeface="Calibri"/>
            </a:endParaRPr>
          </a:p>
        </p:txBody>
      </p:sp>
      <p:sp>
        <p:nvSpPr>
          <p:cNvPr id="313" name="Google Shape;313;p9"/>
          <p:cNvSpPr/>
          <p:nvPr/>
        </p:nvSpPr>
        <p:spPr>
          <a:xfrm>
            <a:off x="2171700" y="3467900"/>
            <a:ext cx="2000250" cy="567203"/>
          </a:xfrm>
          <a:prstGeom prst="rect">
            <a:avLst/>
          </a:prstGeom>
          <a:noFill/>
          <a:ln>
            <a:noFill/>
          </a:ln>
        </p:spPr>
        <p:txBody>
          <a:bodyPr anchorCtr="0" anchor="ctr" bIns="119125" lIns="170050" spcFirstLastPara="1" rIns="170050" wrap="square" tIns="119125">
            <a:spAutoFit/>
          </a:bodyPr>
          <a:lstStyle/>
          <a:p>
            <a:pPr indent="0" lvl="0" marL="0" marR="0" rtl="0" algn="l">
              <a:lnSpc>
                <a:spcPct val="158192"/>
              </a:lnSpc>
              <a:spcBef>
                <a:spcPts val="0"/>
              </a:spcBef>
              <a:spcAft>
                <a:spcPts val="0"/>
              </a:spcAft>
              <a:buClr>
                <a:srgbClr val="F26B3A"/>
              </a:buClr>
              <a:buSzPts val="885"/>
              <a:buFont typeface="Inter"/>
              <a:buNone/>
            </a:pPr>
            <a:r>
              <a:rPr b="1" i="0" lang="en-US" sz="885" u="none" cap="none" strike="noStrike">
                <a:solidFill>
                  <a:srgbClr val="F26B3A"/>
                </a:solidFill>
                <a:latin typeface="Inter"/>
                <a:ea typeface="Inter"/>
                <a:cs typeface="Inter"/>
                <a:sym typeface="Inter"/>
              </a:rPr>
              <a:t>Coûts de valorisation</a:t>
            </a:r>
            <a:endParaRPr b="0" i="0" sz="885" u="none" cap="none" strike="noStrike">
              <a:solidFill>
                <a:schemeClr val="dk1"/>
              </a:solidFill>
              <a:latin typeface="Calibri"/>
              <a:ea typeface="Calibri"/>
              <a:cs typeface="Calibri"/>
              <a:sym typeface="Calibri"/>
            </a:endParaRPr>
          </a:p>
        </p:txBody>
      </p:sp>
      <p:sp>
        <p:nvSpPr>
          <p:cNvPr id="314" name="Google Shape;314;p9"/>
          <p:cNvSpPr/>
          <p:nvPr/>
        </p:nvSpPr>
        <p:spPr>
          <a:xfrm>
            <a:off x="4171950" y="3467900"/>
            <a:ext cx="4400550" cy="567203"/>
          </a:xfrm>
          <a:prstGeom prst="rect">
            <a:avLst/>
          </a:prstGeom>
          <a:noFill/>
          <a:ln>
            <a:noFill/>
          </a:ln>
        </p:spPr>
        <p:txBody>
          <a:bodyPr anchorCtr="0" anchor="ctr" bIns="119125" lIns="170050" spcFirstLastPara="1" rIns="170050" wrap="square" tIns="119125">
            <a:spAutoFit/>
          </a:bodyPr>
          <a:lstStyle/>
          <a:p>
            <a:pPr indent="0" lvl="0" marL="0" marR="0" rtl="0" algn="l">
              <a:lnSpc>
                <a:spcPct val="148619"/>
              </a:lnSpc>
              <a:spcBef>
                <a:spcPts val="0"/>
              </a:spcBef>
              <a:spcAft>
                <a:spcPts val="0"/>
              </a:spcAft>
              <a:buClr>
                <a:srgbClr val="333F48"/>
              </a:buClr>
              <a:buSzPts val="942"/>
              <a:buFont typeface="Inter"/>
              <a:buNone/>
            </a:pPr>
            <a:r>
              <a:rPr b="0" i="0" lang="en-US" sz="942" u="none" cap="none" strike="noStrike">
                <a:solidFill>
                  <a:srgbClr val="333F48"/>
                </a:solidFill>
                <a:latin typeface="Inter"/>
                <a:ea typeface="Inter"/>
                <a:cs typeface="Inter"/>
                <a:sym typeface="Inter"/>
              </a:rPr>
              <a:t>Délégation à des professionnels spécialisés, validation préalable des coûts.</a:t>
            </a:r>
            <a:endParaRPr b="0" i="0" sz="942" u="none" cap="none" strike="noStrike">
              <a:solidFill>
                <a:schemeClr val="dk1"/>
              </a:solidFill>
              <a:latin typeface="Calibri"/>
              <a:ea typeface="Calibri"/>
              <a:cs typeface="Calibri"/>
              <a:sym typeface="Calibri"/>
            </a:endParaRPr>
          </a:p>
        </p:txBody>
      </p:sp>
      <p:sp>
        <p:nvSpPr>
          <p:cNvPr id="315" name="Google Shape;315;p9"/>
          <p:cNvSpPr/>
          <p:nvPr/>
        </p:nvSpPr>
        <p:spPr>
          <a:xfrm>
            <a:off x="571500" y="4329113"/>
            <a:ext cx="8001000" cy="728663"/>
          </a:xfrm>
          <a:prstGeom prst="rect">
            <a:avLst/>
          </a:prstGeom>
          <a:solidFill>
            <a:srgbClr val="0A192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9"/>
          <p:cNvSpPr/>
          <p:nvPr/>
        </p:nvSpPr>
        <p:spPr>
          <a:xfrm>
            <a:off x="828675" y="4606826"/>
            <a:ext cx="1869877" cy="173236"/>
          </a:xfrm>
          <a:prstGeom prst="rect">
            <a:avLst/>
          </a:prstGeom>
          <a:noFill/>
          <a:ln>
            <a:noFill/>
          </a:ln>
        </p:spPr>
        <p:txBody>
          <a:bodyPr anchorCtr="0" anchor="t" bIns="0" lIns="0" spcFirstLastPara="1" rIns="0" wrap="square" tIns="0">
            <a:spAutoFit/>
          </a:bodyPr>
          <a:lstStyle/>
          <a:p>
            <a:pPr indent="0" lvl="0" marL="0" marR="0" rtl="0" algn="l">
              <a:lnSpc>
                <a:spcPct val="141843"/>
              </a:lnSpc>
              <a:spcBef>
                <a:spcPts val="0"/>
              </a:spcBef>
              <a:spcAft>
                <a:spcPts val="0"/>
              </a:spcAft>
              <a:buClr>
                <a:srgbClr val="F26B3A"/>
              </a:buClr>
              <a:buSzPts val="987"/>
              <a:buFont typeface="Inter"/>
              <a:buNone/>
            </a:pPr>
            <a:r>
              <a:rPr b="1" i="0" lang="en-US" sz="987" u="none" cap="none" strike="noStrike">
                <a:solidFill>
                  <a:srgbClr val="F26B3A"/>
                </a:solidFill>
                <a:latin typeface="Inter"/>
                <a:ea typeface="Inter"/>
                <a:cs typeface="Inter"/>
                <a:sym typeface="Inter"/>
              </a:rPr>
              <a:t>FACTEURS DE SÉCURITÉ</a:t>
            </a:r>
            <a:endParaRPr b="0" i="0" sz="987" u="none" cap="none" strike="noStrike">
              <a:solidFill>
                <a:schemeClr val="dk1"/>
              </a:solidFill>
              <a:latin typeface="Calibri"/>
              <a:ea typeface="Calibri"/>
              <a:cs typeface="Calibri"/>
              <a:sym typeface="Calibri"/>
            </a:endParaRPr>
          </a:p>
        </p:txBody>
      </p:sp>
      <p:sp>
        <p:nvSpPr>
          <p:cNvPr id="317" name="Google Shape;317;p9"/>
          <p:cNvSpPr/>
          <p:nvPr/>
        </p:nvSpPr>
        <p:spPr>
          <a:xfrm>
            <a:off x="2984302" y="4500563"/>
            <a:ext cx="5331023" cy="385763"/>
          </a:xfrm>
          <a:prstGeom prst="rect">
            <a:avLst/>
          </a:prstGeom>
          <a:noFill/>
          <a:ln>
            <a:noFill/>
          </a:ln>
        </p:spPr>
        <p:txBody>
          <a:bodyPr anchorCtr="0" anchor="t" bIns="0" lIns="0" spcFirstLastPara="1" rIns="0" wrap="square" tIns="0">
            <a:spAutoFit/>
          </a:bodyPr>
          <a:lstStyle/>
          <a:p>
            <a:pPr indent="0" lvl="0" marL="0" marR="0" rtl="0" algn="l">
              <a:lnSpc>
                <a:spcPct val="159235"/>
              </a:lnSpc>
              <a:spcBef>
                <a:spcPts val="0"/>
              </a:spcBef>
              <a:spcAft>
                <a:spcPts val="0"/>
              </a:spcAft>
              <a:buClr>
                <a:srgbClr val="FFFFFF"/>
              </a:buClr>
              <a:buSzPts val="885"/>
              <a:buFont typeface="Inter"/>
              <a:buNone/>
            </a:pPr>
            <a:r>
              <a:rPr b="1" i="0" lang="en-US" sz="885" u="none" cap="none" strike="noStrike">
                <a:solidFill>
                  <a:srgbClr val="FFFFFF"/>
                </a:solidFill>
                <a:latin typeface="Inter"/>
                <a:ea typeface="Inter"/>
                <a:cs typeface="Inter"/>
                <a:sym typeface="Inter"/>
              </a:rPr>
              <a:t>Pré-commercialisation</a:t>
            </a:r>
            <a:r>
              <a:rPr b="0" i="0" lang="en-US" sz="942" u="none" cap="none" strike="noStrike">
                <a:solidFill>
                  <a:srgbClr val="E8D5C4"/>
                </a:solidFill>
                <a:latin typeface="Inter"/>
                <a:ea typeface="Inter"/>
                <a:cs typeface="Inter"/>
                <a:sym typeface="Inter"/>
              </a:rPr>
              <a:t> validant la demande • </a:t>
            </a:r>
            <a:r>
              <a:rPr b="1" i="0" lang="en-US" sz="885" u="none" cap="none" strike="noStrike">
                <a:solidFill>
                  <a:srgbClr val="FFFFFF"/>
                </a:solidFill>
                <a:latin typeface="Inter"/>
                <a:ea typeface="Inter"/>
                <a:cs typeface="Inter"/>
                <a:sym typeface="Inter"/>
              </a:rPr>
              <a:t>Marges historiques élevées</a:t>
            </a:r>
            <a:r>
              <a:rPr b="0" i="0" lang="en-US" sz="942" u="none" cap="none" strike="noStrike">
                <a:solidFill>
                  <a:srgbClr val="E8D5C4"/>
                </a:solidFill>
                <a:latin typeface="Inter"/>
                <a:ea typeface="Inter"/>
                <a:cs typeface="Inter"/>
                <a:sym typeface="Inter"/>
              </a:rPr>
              <a:t> (20-60%) • </a:t>
            </a:r>
            <a:r>
              <a:rPr b="1" i="0" lang="en-US" sz="885" u="none" cap="none" strike="noStrike">
                <a:solidFill>
                  <a:srgbClr val="FFFFFF"/>
                </a:solidFill>
                <a:latin typeface="Inter"/>
                <a:ea typeface="Inter"/>
                <a:cs typeface="Inter"/>
                <a:sym typeface="Inter"/>
              </a:rPr>
              <a:t>Capital recyclé rapidement</a:t>
            </a:r>
            <a:endParaRPr b="0" i="0" sz="942"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2026-04-06T13:39:56Z</dcterms:created>
  <dc:creator>PptxGenJS</dc:creator>
</cp:coreProperties>
</file>